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6" r:id="rId7"/>
    <p:sldId id="267" r:id="rId8"/>
    <p:sldId id="260" r:id="rId9"/>
    <p:sldId id="264" r:id="rId10"/>
    <p:sldId id="262" r:id="rId11"/>
    <p:sldId id="263" r:id="rId12"/>
    <p:sldId id="265" r:id="rId13"/>
    <p:sldId id="268" r:id="rId14"/>
    <p:sldId id="270" r:id="rId15"/>
    <p:sldId id="26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EE4"/>
    <a:srgbClr val="352844"/>
    <a:srgbClr val="F6A8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29C2D34-68E9-4F5A-9A20-79C699021E17}" type="datetimeFigureOut">
              <a:rPr lang="ru-RU" smtClean="0"/>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9C2D34-68E9-4F5A-9A20-79C699021E17}" type="datetimeFigureOut">
              <a:rPr lang="ru-RU" smtClean="0"/>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9C2D34-68E9-4F5A-9A20-79C699021E17}" type="datetimeFigureOut">
              <a:rPr lang="ru-RU" smtClean="0"/>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9C2D34-68E9-4F5A-9A20-79C699021E17}" type="datetimeFigureOut">
              <a:rPr lang="ru-RU" smtClean="0"/>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29C2D34-68E9-4F5A-9A20-79C699021E17}" type="datetimeFigureOut">
              <a:rPr lang="ru-RU" smtClean="0"/>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29C2D34-68E9-4F5A-9A20-79C699021E17}" type="datetimeFigureOut">
              <a:rPr lang="ru-RU" smtClean="0"/>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29C2D34-68E9-4F5A-9A20-79C699021E17}" type="datetimeFigureOut">
              <a:rPr lang="ru-RU" smtClean="0"/>
              <a:t>27.01.2023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29C2D34-68E9-4F5A-9A20-79C699021E17}" type="datetimeFigureOut">
              <a:rPr lang="ru-RU" smtClean="0"/>
              <a:t>27.01.2023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29C2D34-68E9-4F5A-9A20-79C699021E17}" type="datetimeFigureOut">
              <a:rPr lang="ru-RU" smtClean="0"/>
              <a:t>27.01.2023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29C2D34-68E9-4F5A-9A20-79C699021E17}" type="datetimeFigureOut">
              <a:rPr lang="ru-RU" smtClean="0"/>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29C2D34-68E9-4F5A-9A20-79C699021E17}" type="datetimeFigureOut">
              <a:rPr lang="ru-RU" smtClean="0"/>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47574C-A2B2-423C-88F9-B0208FFB3EB8}" type="slidenum">
              <a:rPr lang="ru-RU" smtClean="0"/>
              <a:t>‹#›</a:t>
            </a:fld>
            <a:endParaRPr lang="ru-RU"/>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000">
              <a:srgbClr val="CCCCFF"/>
            </a:gs>
            <a:gs pos="10000">
              <a:srgbClr val="99CCFF">
                <a:alpha val="87000"/>
              </a:srgbClr>
            </a:gs>
            <a:gs pos="21000">
              <a:schemeClr val="accent1">
                <a:lumMod val="60000"/>
                <a:lumOff val="40000"/>
              </a:schemeClr>
            </a:gs>
            <a:gs pos="57000">
              <a:srgbClr val="CC99FF"/>
            </a:gs>
            <a:gs pos="84000">
              <a:srgbClr val="99CCFF"/>
            </a:gs>
            <a:gs pos="100000">
              <a:srgbClr val="CCCC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C2D34-68E9-4F5A-9A20-79C699021E17}" type="datetimeFigureOut">
              <a:rPr lang="ru-RU" smtClean="0"/>
              <a:t>27.01.2023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47574C-A2B2-423C-88F9-B0208FFB3EB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hyperlink" Target="https://www.detiam.com/&#1087;&#1086;&#1076;&#1075;&#1086;&#1090;&#1086;&#1074;&#1082;&#1072;-&#1082;-&#1096;&#1082;&#1086;&#1083;&#1077;/" TargetMode="Externa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0"/>
            <a:ext cx="7772400" cy="1470025"/>
          </a:xfrm>
        </p:spPr>
        <p:txBody>
          <a:bodyPr>
            <a:normAutofit/>
          </a:bodyPr>
          <a:lstStyle/>
          <a:p>
            <a:r>
              <a:rPr lang="ru-RU" sz="2400" dirty="0" smtClean="0">
                <a:ln w="18415" cmpd="sng">
                  <a:solidFill>
                    <a:schemeClr val="accent4">
                      <a:lumMod val="40000"/>
                      <a:lumOff val="60000"/>
                    </a:schemeClr>
                  </a:solidFill>
                  <a:prstDash val="solid"/>
                </a:ln>
                <a:solidFill>
                  <a:srgbClr val="FFFFFF"/>
                </a:solidFill>
                <a:effectLst>
                  <a:outerShdw blurRad="63500" dir="3600000" algn="tl" rotWithShape="0">
                    <a:srgbClr val="000000">
                      <a:alpha val="70000"/>
                    </a:srgbClr>
                  </a:outerShdw>
                </a:effectLst>
                <a:latin typeface="Segoe Print" pitchFamily="2" charset="0"/>
              </a:rPr>
              <a:t>Памятка для родителей</a:t>
            </a:r>
            <a:br>
              <a:rPr lang="ru-RU" sz="2400" dirty="0" smtClean="0">
                <a:ln w="18415" cmpd="sng">
                  <a:solidFill>
                    <a:schemeClr val="accent4">
                      <a:lumMod val="40000"/>
                      <a:lumOff val="60000"/>
                    </a:schemeClr>
                  </a:solidFill>
                  <a:prstDash val="solid"/>
                </a:ln>
                <a:solidFill>
                  <a:srgbClr val="FFFFFF"/>
                </a:solidFill>
                <a:effectLst>
                  <a:outerShdw blurRad="63500" dir="3600000" algn="tl" rotWithShape="0">
                    <a:srgbClr val="000000">
                      <a:alpha val="70000"/>
                    </a:srgbClr>
                  </a:outerShdw>
                </a:effectLst>
                <a:latin typeface="Segoe Print" pitchFamily="2" charset="0"/>
              </a:rPr>
            </a:br>
            <a:r>
              <a:rPr lang="ru-RU" sz="2400" dirty="0" smtClean="0">
                <a:ln w="18415" cmpd="sng">
                  <a:solidFill>
                    <a:schemeClr val="accent4">
                      <a:lumMod val="40000"/>
                      <a:lumOff val="60000"/>
                    </a:schemeClr>
                  </a:solidFill>
                  <a:prstDash val="solid"/>
                </a:ln>
                <a:solidFill>
                  <a:srgbClr val="FFFFFF"/>
                </a:solidFill>
                <a:effectLst>
                  <a:outerShdw blurRad="63500" dir="3600000" algn="tl" rotWithShape="0">
                    <a:srgbClr val="000000">
                      <a:alpha val="70000"/>
                    </a:srgbClr>
                  </a:outerShdw>
                </a:effectLst>
                <a:latin typeface="Segoe Print" pitchFamily="2" charset="0"/>
              </a:rPr>
              <a:t>и воспитателей ДОУ</a:t>
            </a:r>
            <a:endParaRPr lang="ru-RU" sz="2400" dirty="0">
              <a:ln w="18415" cmpd="sng">
                <a:solidFill>
                  <a:schemeClr val="accent4">
                    <a:lumMod val="40000"/>
                    <a:lumOff val="60000"/>
                  </a:schemeClr>
                </a:solidFill>
                <a:prstDash val="solid"/>
              </a:ln>
              <a:solidFill>
                <a:srgbClr val="FFFFFF"/>
              </a:solidFill>
              <a:effectLst>
                <a:outerShdw blurRad="63500" dir="3600000" algn="tl" rotWithShape="0">
                  <a:srgbClr val="000000">
                    <a:alpha val="70000"/>
                  </a:srgbClr>
                </a:outerShdw>
              </a:effectLst>
              <a:latin typeface="Segoe Print" pitchFamily="2" charset="0"/>
            </a:endParaRPr>
          </a:p>
        </p:txBody>
      </p:sp>
      <p:sp>
        <p:nvSpPr>
          <p:cNvPr id="3" name="Подзаголовок 2"/>
          <p:cNvSpPr>
            <a:spLocks noGrp="1"/>
          </p:cNvSpPr>
          <p:nvPr>
            <p:ph type="subTitle" idx="1"/>
          </p:nvPr>
        </p:nvSpPr>
        <p:spPr>
          <a:xfrm>
            <a:off x="1428728" y="5105400"/>
            <a:ext cx="6400800" cy="1752600"/>
          </a:xfrm>
        </p:spPr>
        <p:txBody>
          <a:bodyPr>
            <a:noAutofit/>
          </a:bodyPr>
          <a:lstStyle/>
          <a:p>
            <a:endParaRPr lang="ru-RU" sz="1600" dirty="0">
              <a:solidFill>
                <a:schemeClr val="accent4">
                  <a:lumMod val="75000"/>
                </a:schemeClr>
              </a:solidFill>
              <a:latin typeface="Times New Roman" pitchFamily="18" charset="0"/>
              <a:cs typeface="Times New Roman" pitchFamily="18" charset="0"/>
            </a:endParaRPr>
          </a:p>
        </p:txBody>
      </p:sp>
      <p:sp>
        <p:nvSpPr>
          <p:cNvPr id="4" name="Прямоугольник 3"/>
          <p:cNvSpPr/>
          <p:nvPr/>
        </p:nvSpPr>
        <p:spPr>
          <a:xfrm>
            <a:off x="1000100" y="3000372"/>
            <a:ext cx="7032694" cy="923330"/>
          </a:xfrm>
          <a:prstGeom prst="rect">
            <a:avLst/>
          </a:prstGeom>
          <a:noFill/>
        </p:spPr>
        <p:txBody>
          <a:bodyPr wrap="none" lIns="91440" tIns="45720" rIns="91440" bIns="45720">
            <a:spAutoFit/>
          </a:bodyPr>
          <a:lstStyle/>
          <a:p>
            <a:pPr algn="ctr"/>
            <a:r>
              <a:rPr lang="ru-RU" sz="5400" b="1" i="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60007" dir="2000400" sy="-30000" kx="-800400" algn="bl" rotWithShape="0">
                    <a:prstClr val="black">
                      <a:alpha val="20000"/>
                    </a:prstClr>
                  </a:outerShdw>
                </a:effectLst>
                <a:latin typeface="Monotype Corsiva" pitchFamily="66" charset="0"/>
              </a:rPr>
              <a:t>Держим ручку правильно</a:t>
            </a:r>
            <a:r>
              <a:rPr lang="ru-RU" sz="5400" b="1" i="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rPr>
              <a:t>!</a:t>
            </a:r>
            <a:endParaRPr lang="ru-RU" sz="5400" b="1" i="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endParaRPr>
          </a:p>
        </p:txBody>
      </p:sp>
      <p:pic>
        <p:nvPicPr>
          <p:cNvPr id="6" name="Рисунок 5" descr="0_d286c_208703b6_L.png"/>
          <p:cNvPicPr>
            <a:picLocks noChangeAspect="1"/>
          </p:cNvPicPr>
          <p:nvPr/>
        </p:nvPicPr>
        <p:blipFill>
          <a:blip r:embed="rId2"/>
          <a:stretch>
            <a:fillRect/>
          </a:stretch>
        </p:blipFill>
        <p:spPr>
          <a:xfrm rot="1964172" flipV="1">
            <a:off x="6338228" y="321680"/>
            <a:ext cx="2894290" cy="1305563"/>
          </a:xfrm>
          <a:prstGeom prst="rect">
            <a:avLst/>
          </a:prstGeom>
        </p:spPr>
      </p:pic>
      <p:pic>
        <p:nvPicPr>
          <p:cNvPr id="8" name="Рисунок 7" descr="0_d286c_208703b6_L.png"/>
          <p:cNvPicPr>
            <a:picLocks noChangeAspect="1"/>
          </p:cNvPicPr>
          <p:nvPr/>
        </p:nvPicPr>
        <p:blipFill>
          <a:blip r:embed="rId2"/>
          <a:stretch>
            <a:fillRect/>
          </a:stretch>
        </p:blipFill>
        <p:spPr>
          <a:xfrm rot="12911813" flipV="1">
            <a:off x="-160424" y="5181653"/>
            <a:ext cx="2969242" cy="1128913"/>
          </a:xfrm>
          <a:prstGeom prst="rect">
            <a:avLst/>
          </a:prstGeom>
        </p:spPr>
      </p:pic>
      <p:sp>
        <p:nvSpPr>
          <p:cNvPr id="19458" name="AutoShape 2" descr="Как научить ребенка правильно держать ручку или карандаш - Лайфхаке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60" name="AutoShape 4" descr="Как научить ребенка правильно держать ручку или карандаш - Лайфхаке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9462" name="Picture 6" descr="Как научить ребенка правильно держать ручку или карандаш - Лайфхакер"/>
          <p:cNvPicPr>
            <a:picLocks noChangeAspect="1" noChangeArrowheads="1"/>
          </p:cNvPicPr>
          <p:nvPr/>
        </p:nvPicPr>
        <p:blipFill>
          <a:blip r:embed="rId3" cstate="print">
            <a:clrChange>
              <a:clrFrom>
                <a:srgbClr val="FFBD4B"/>
              </a:clrFrom>
              <a:clrTo>
                <a:srgbClr val="FFBD4B">
                  <a:alpha val="0"/>
                </a:srgbClr>
              </a:clrTo>
            </a:clrChange>
          </a:blip>
          <a:srcRect/>
          <a:stretch>
            <a:fillRect/>
          </a:stretch>
        </p:blipFill>
        <p:spPr bwMode="auto">
          <a:xfrm>
            <a:off x="5643538" y="1785926"/>
            <a:ext cx="3500462" cy="1750231"/>
          </a:xfrm>
          <a:prstGeom prst="rect">
            <a:avLst/>
          </a:prstGeom>
          <a:noFill/>
          <a:effectLst>
            <a:outerShdw blurRad="152400" dist="317500" dir="5400000" sx="90000" sy="-19000" rotWithShape="0">
              <a:prstClr val="black">
                <a:alpha val="15000"/>
              </a:prstClr>
            </a:outerShdw>
          </a:effectLst>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5">
              <a:lumMod val="40000"/>
              <a:lumOff val="60000"/>
            </a:schemeClr>
          </a:solidFill>
          <a:ln>
            <a:solidFill>
              <a:schemeClr val="accent4">
                <a:lumMod val="75000"/>
              </a:schemeClr>
            </a:solidFill>
          </a:ln>
        </p:spPr>
        <p:txBody>
          <a:bodyPr>
            <a:noAutofit/>
          </a:bodyPr>
          <a:lstStyle/>
          <a:p>
            <a:r>
              <a:rPr lang="ru-RU" sz="2400" dirty="0" smtClean="0">
                <a:solidFill>
                  <a:srgbClr val="002060"/>
                </a:solidFill>
                <a:latin typeface="Monotype Corsiva" pitchFamily="66" charset="0"/>
              </a:rPr>
              <a:t>Ключевым компонентом письма – является правильная посадка</a:t>
            </a:r>
            <a:endParaRPr lang="ru-RU" sz="2400" dirty="0">
              <a:solidFill>
                <a:srgbClr val="002060"/>
              </a:solidFill>
              <a:latin typeface="Monotype Corsiva" pitchFamily="66" charset="0"/>
            </a:endParaRPr>
          </a:p>
        </p:txBody>
      </p:sp>
      <p:sp>
        <p:nvSpPr>
          <p:cNvPr id="3" name="Содержимое 2"/>
          <p:cNvSpPr>
            <a:spLocks noGrp="1"/>
          </p:cNvSpPr>
          <p:nvPr>
            <p:ph idx="1"/>
          </p:nvPr>
        </p:nvSpPr>
        <p:spPr/>
        <p:txBody>
          <a:bodyPr/>
          <a:lstStyle/>
          <a:p>
            <a:endParaRPr lang="ru-RU"/>
          </a:p>
        </p:txBody>
      </p:sp>
      <p:pic>
        <p:nvPicPr>
          <p:cNvPr id="3074" name="Picture 2" descr="https://pshop.by/upload/iblock/342/342fe3ea4abc9657a864a148ac949656.jpg"/>
          <p:cNvPicPr>
            <a:picLocks noChangeAspect="1" noChangeArrowheads="1"/>
          </p:cNvPicPr>
          <p:nvPr/>
        </p:nvPicPr>
        <p:blipFill>
          <a:blip r:embed="rId2"/>
          <a:srcRect/>
          <a:stretch>
            <a:fillRect/>
          </a:stretch>
        </p:blipFill>
        <p:spPr bwMode="auto">
          <a:xfrm>
            <a:off x="928662" y="1648049"/>
            <a:ext cx="7286644" cy="5209951"/>
          </a:xfrm>
          <a:prstGeom prst="rect">
            <a:avLst/>
          </a:prstGeom>
          <a:noFill/>
        </p:spPr>
      </p:pic>
    </p:spTree>
  </p:cSld>
  <p:clrMapOvr>
    <a:masterClrMapping/>
  </p:clrMapOvr>
  <p:transition>
    <p:randomBa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050" name="Picture 2" descr="https://ic.pics.livejournal.com/library1534/83564330/4968/4968_800.jpg"/>
          <p:cNvPicPr>
            <a:picLocks noChangeAspect="1" noChangeArrowheads="1"/>
          </p:cNvPicPr>
          <p:nvPr/>
        </p:nvPicPr>
        <p:blipFill>
          <a:blip r:embed="rId2"/>
          <a:srcRect l="3750" t="5762" r="4374" b="7810"/>
          <a:stretch>
            <a:fillRect/>
          </a:stretch>
        </p:blipFill>
        <p:spPr bwMode="auto">
          <a:xfrm>
            <a:off x="785786" y="-1"/>
            <a:ext cx="7500990" cy="6888639"/>
          </a:xfrm>
          <a:prstGeom prst="rect">
            <a:avLst/>
          </a:prstGeom>
          <a:noFill/>
        </p:spPr>
      </p:pic>
    </p:spTree>
  </p:cSld>
  <p:clrMapOvr>
    <a:masterClrMapping/>
  </p:clrMapOvr>
  <p:transition>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mollylarkin.com/wp-content/uploads/2014/08/bigstock-Thinking-Woman-With-Question-M-46190911.jpg"/>
          <p:cNvPicPr>
            <a:picLocks noChangeAspect="1" noChangeArrowheads="1"/>
          </p:cNvPicPr>
          <p:nvPr/>
        </p:nvPicPr>
        <p:blipFill>
          <a:blip r:embed="rId2"/>
          <a:srcRect/>
          <a:stretch>
            <a:fillRect/>
          </a:stretch>
        </p:blipFill>
        <p:spPr bwMode="auto">
          <a:xfrm>
            <a:off x="2175838" y="1928802"/>
            <a:ext cx="4610740" cy="3857652"/>
          </a:xfrm>
          <a:prstGeom prst="rect">
            <a:avLst/>
          </a:prstGeom>
          <a:ln>
            <a:noFill/>
          </a:ln>
          <a:effectLst>
            <a:softEdge rad="112500"/>
          </a:effectLst>
        </p:spPr>
      </p:pic>
      <p:sp>
        <p:nvSpPr>
          <p:cNvPr id="2" name="Заголовок 1"/>
          <p:cNvSpPr>
            <a:spLocks noGrp="1"/>
          </p:cNvSpPr>
          <p:nvPr>
            <p:ph type="title"/>
          </p:nvPr>
        </p:nvSpPr>
        <p:spPr>
          <a:xfrm>
            <a:off x="457200" y="274638"/>
            <a:ext cx="8229600" cy="725470"/>
          </a:xfrm>
          <a:solidFill>
            <a:schemeClr val="accent1">
              <a:lumMod val="40000"/>
              <a:lumOff val="60000"/>
            </a:schemeClr>
          </a:solidFill>
          <a:ln>
            <a:solidFill>
              <a:srgbClr val="7030A0"/>
            </a:solidFill>
          </a:ln>
        </p:spPr>
        <p:txBody>
          <a:bodyPr>
            <a:normAutofit/>
          </a:bodyPr>
          <a:lstStyle/>
          <a:p>
            <a:r>
              <a:rPr lang="ru-RU" sz="2800" dirty="0" smtClean="0">
                <a:solidFill>
                  <a:schemeClr val="accent4">
                    <a:lumMod val="50000"/>
                  </a:schemeClr>
                </a:solidFill>
                <a:latin typeface="Century Schoolbook" pitchFamily="18" charset="0"/>
              </a:rPr>
              <a:t>Что делать, если ваш ребенок левша?</a:t>
            </a:r>
            <a:endParaRPr lang="ru-RU" sz="2800" dirty="0">
              <a:solidFill>
                <a:schemeClr val="accent4">
                  <a:lumMod val="50000"/>
                </a:schemeClr>
              </a:solidFill>
              <a:latin typeface="Century Schoolbook" pitchFamily="18" charset="0"/>
            </a:endParaRPr>
          </a:p>
        </p:txBody>
      </p:sp>
      <p:sp>
        <p:nvSpPr>
          <p:cNvPr id="3" name="Содержимое 2"/>
          <p:cNvSpPr>
            <a:spLocks noGrp="1"/>
          </p:cNvSpPr>
          <p:nvPr>
            <p:ph idx="1"/>
          </p:nvPr>
        </p:nvSpPr>
        <p:spPr>
          <a:xfrm>
            <a:off x="571472" y="5715016"/>
            <a:ext cx="8115328" cy="411147"/>
          </a:xfrm>
        </p:spPr>
        <p:txBody>
          <a:bodyPr>
            <a:normAutofit fontScale="77500" lnSpcReduction="20000"/>
          </a:bodyPr>
          <a:lstStyle/>
          <a:p>
            <a:endParaRPr lang="ru-RU" dirty="0"/>
          </a:p>
        </p:txBody>
      </p:sp>
      <p:sp>
        <p:nvSpPr>
          <p:cNvPr id="4" name="Горизонтальный свиток 3"/>
          <p:cNvSpPr/>
          <p:nvPr/>
        </p:nvSpPr>
        <p:spPr>
          <a:xfrm>
            <a:off x="642910" y="1214422"/>
            <a:ext cx="7858180" cy="5275838"/>
          </a:xfrm>
          <a:prstGeom prst="horizontalScroll">
            <a:avLst/>
          </a:prstGeom>
          <a:solidFill>
            <a:schemeClr val="accent1">
              <a:lumMod val="40000"/>
              <a:lumOff val="60000"/>
            </a:schemeClr>
          </a:solidFill>
          <a:ln>
            <a:solidFill>
              <a:srgbClr val="7030A0"/>
            </a:solidFill>
          </a:ln>
        </p:spPr>
        <p:txBody>
          <a:bodyPr wrap="square">
            <a:spAutoFit/>
          </a:bodyPr>
          <a:lstStyle/>
          <a:p>
            <a:pPr fontAlgn="base"/>
            <a:r>
              <a:rPr lang="ru-RU" b="1" dirty="0">
                <a:solidFill>
                  <a:srgbClr val="352844"/>
                </a:solidFill>
                <a:latin typeface="Century Schoolbook" pitchFamily="18" charset="0"/>
              </a:rPr>
              <a:t>Если ребенок левша?</a:t>
            </a:r>
            <a:endParaRPr lang="ru-RU" dirty="0">
              <a:solidFill>
                <a:srgbClr val="352844"/>
              </a:solidFill>
              <a:latin typeface="Century Schoolbook" pitchFamily="18" charset="0"/>
            </a:endParaRPr>
          </a:p>
          <a:p>
            <a:pPr fontAlgn="base"/>
            <a:r>
              <a:rPr lang="ru-RU" b="1" dirty="0" smtClean="0">
                <a:solidFill>
                  <a:srgbClr val="352844"/>
                </a:solidFill>
                <a:latin typeface="Century Schoolbook" pitchFamily="18" charset="0"/>
              </a:rPr>
              <a:t>* </a:t>
            </a:r>
            <a:r>
              <a:rPr lang="ru-RU" dirty="0" smtClean="0">
                <a:solidFill>
                  <a:srgbClr val="352844"/>
                </a:solidFill>
                <a:latin typeface="Century Schoolbook" pitchFamily="18" charset="0"/>
              </a:rPr>
              <a:t>Ручка </a:t>
            </a:r>
            <a:r>
              <a:rPr lang="ru-RU" dirty="0">
                <a:solidFill>
                  <a:srgbClr val="352844"/>
                </a:solidFill>
                <a:latin typeface="Century Schoolbook" pitchFamily="18" charset="0"/>
              </a:rPr>
              <a:t>должна составлять одну линию с рукой;</a:t>
            </a:r>
          </a:p>
          <a:p>
            <a:pPr fontAlgn="base"/>
            <a:r>
              <a:rPr lang="ru-RU" b="1" dirty="0" smtClean="0">
                <a:solidFill>
                  <a:srgbClr val="352844"/>
                </a:solidFill>
                <a:latin typeface="Century Schoolbook" pitchFamily="18" charset="0"/>
              </a:rPr>
              <a:t>*</a:t>
            </a:r>
            <a:r>
              <a:rPr lang="ru-RU" dirty="0" smtClean="0">
                <a:solidFill>
                  <a:srgbClr val="352844"/>
                </a:solidFill>
                <a:latin typeface="Century Schoolbook" pitchFamily="18" charset="0"/>
              </a:rPr>
              <a:t> Рука </a:t>
            </a:r>
            <a:r>
              <a:rPr lang="ru-RU" dirty="0">
                <a:solidFill>
                  <a:srgbClr val="352844"/>
                </a:solidFill>
                <a:latin typeface="Century Schoolbook" pitchFamily="18" charset="0"/>
              </a:rPr>
              <a:t>при этом должна располагаться под линией письма;</a:t>
            </a:r>
          </a:p>
          <a:p>
            <a:pPr fontAlgn="base"/>
            <a:r>
              <a:rPr lang="ru-RU" b="1" dirty="0" smtClean="0">
                <a:solidFill>
                  <a:srgbClr val="352844"/>
                </a:solidFill>
                <a:latin typeface="Century Schoolbook" pitchFamily="18" charset="0"/>
              </a:rPr>
              <a:t>Особое</a:t>
            </a:r>
            <a:r>
              <a:rPr lang="ru-RU" dirty="0" smtClean="0">
                <a:solidFill>
                  <a:srgbClr val="352844"/>
                </a:solidFill>
                <a:latin typeface="Century Schoolbook" pitchFamily="18" charset="0"/>
              </a:rPr>
              <a:t> </a:t>
            </a:r>
            <a:r>
              <a:rPr lang="ru-RU" dirty="0">
                <a:solidFill>
                  <a:srgbClr val="352844"/>
                </a:solidFill>
                <a:latin typeface="Century Schoolbook" pitchFamily="18" charset="0"/>
              </a:rPr>
              <a:t>значение для </a:t>
            </a:r>
            <a:r>
              <a:rPr lang="ru-RU" dirty="0" err="1">
                <a:solidFill>
                  <a:srgbClr val="352844"/>
                </a:solidFill>
                <a:latin typeface="Century Schoolbook" pitchFamily="18" charset="0"/>
              </a:rPr>
              <a:t>леворукого</a:t>
            </a:r>
            <a:r>
              <a:rPr lang="ru-RU" dirty="0">
                <a:solidFill>
                  <a:srgbClr val="352844"/>
                </a:solidFill>
                <a:latin typeface="Century Schoolbook" pitchFamily="18" charset="0"/>
              </a:rPr>
              <a:t> ребенка имеет положение ручки при письме</a:t>
            </a:r>
            <a:r>
              <a:rPr lang="ru-RU" b="1" dirty="0">
                <a:solidFill>
                  <a:srgbClr val="352844"/>
                </a:solidFill>
                <a:latin typeface="Century Schoolbook" pitchFamily="18" charset="0"/>
              </a:rPr>
              <a:t>. </a:t>
            </a:r>
            <a:r>
              <a:rPr lang="ru-RU" b="1" dirty="0" err="1">
                <a:solidFill>
                  <a:srgbClr val="352844"/>
                </a:solidFill>
                <a:latin typeface="Century Schoolbook" pitchFamily="18" charset="0"/>
              </a:rPr>
              <a:t>Леворукий</a:t>
            </a:r>
            <a:r>
              <a:rPr lang="ru-RU" b="1" dirty="0">
                <a:solidFill>
                  <a:srgbClr val="352844"/>
                </a:solidFill>
                <a:latin typeface="Century Schoolbook" pitchFamily="18" charset="0"/>
              </a:rPr>
              <a:t> ребенок </a:t>
            </a:r>
            <a:r>
              <a:rPr lang="ru-RU" dirty="0">
                <a:solidFill>
                  <a:srgbClr val="352844"/>
                </a:solidFill>
                <a:latin typeface="Century Schoolbook" pitchFamily="18" charset="0"/>
              </a:rPr>
              <a:t>должен держать ручку выше, чем праворукий, – на расстоянии примерно 4 см от кончика пера (стержня). </a:t>
            </a:r>
            <a:endParaRPr lang="ru-RU" dirty="0" smtClean="0">
              <a:solidFill>
                <a:srgbClr val="352844"/>
              </a:solidFill>
              <a:latin typeface="Century Schoolbook" pitchFamily="18" charset="0"/>
            </a:endParaRPr>
          </a:p>
          <a:p>
            <a:pPr fontAlgn="base"/>
            <a:r>
              <a:rPr lang="ru-RU" dirty="0" smtClean="0">
                <a:solidFill>
                  <a:srgbClr val="352844"/>
                </a:solidFill>
                <a:latin typeface="Century Schoolbook" pitchFamily="18" charset="0"/>
              </a:rPr>
              <a:t>При </a:t>
            </a:r>
            <a:r>
              <a:rPr lang="ru-RU" dirty="0">
                <a:solidFill>
                  <a:srgbClr val="352844"/>
                </a:solidFill>
                <a:latin typeface="Century Schoolbook" pitchFamily="18" charset="0"/>
              </a:rPr>
              <a:t>неправильных способах держания ручки четкое и правильное письмо затруднено; и руки бумага (тетрадь) располагается под наклоном (вправо) примерно в 20° и сдвинута влево от центра тела</a:t>
            </a:r>
            <a:r>
              <a:rPr lang="ru-RU" dirty="0" smtClean="0">
                <a:solidFill>
                  <a:srgbClr val="352844"/>
                </a:solidFill>
                <a:latin typeface="Century Schoolbook" pitchFamily="18" charset="0"/>
              </a:rPr>
              <a:t>;</a:t>
            </a:r>
          </a:p>
          <a:p>
            <a:pPr fontAlgn="base"/>
            <a:r>
              <a:rPr lang="ru-RU" dirty="0">
                <a:solidFill>
                  <a:srgbClr val="352844"/>
                </a:solidFill>
                <a:latin typeface="Century Schoolbook" pitchFamily="18" charset="0"/>
              </a:rPr>
              <a:t> – правая рука придерживает бумагу (тетрадь) в нужном положении и передвигает ее по мере </a:t>
            </a:r>
            <a:r>
              <a:rPr lang="ru-RU" dirty="0" smtClean="0">
                <a:solidFill>
                  <a:srgbClr val="352844"/>
                </a:solidFill>
                <a:latin typeface="Century Schoolbook" pitchFamily="18" charset="0"/>
              </a:rPr>
              <a:t>необходимости</a:t>
            </a:r>
            <a:r>
              <a:rPr lang="ru-RU" dirty="0" smtClean="0">
                <a:solidFill>
                  <a:srgbClr val="352844"/>
                </a:solidFill>
              </a:rPr>
              <a:t>; </a:t>
            </a:r>
            <a:r>
              <a:rPr lang="ru-RU" dirty="0" smtClean="0">
                <a:solidFill>
                  <a:srgbClr val="352844"/>
                </a:solidFill>
                <a:latin typeface="Century Schoolbook" pitchFamily="18" charset="0"/>
              </a:rPr>
              <a:t>свет </a:t>
            </a:r>
            <a:r>
              <a:rPr lang="ru-RU" dirty="0">
                <a:solidFill>
                  <a:srgbClr val="352844"/>
                </a:solidFill>
                <a:latin typeface="Century Schoolbook" pitchFamily="18" charset="0"/>
              </a:rPr>
              <a:t>при письме падает справа.</a:t>
            </a:r>
          </a:p>
        </p:txBody>
      </p:sp>
      <p:pic>
        <p:nvPicPr>
          <p:cNvPr id="22532" name="Picture 4" descr="Как правильно держать карандаш при письме – Как научить ребенка ..."/>
          <p:cNvPicPr>
            <a:picLocks noChangeAspect="1" noChangeArrowheads="1"/>
          </p:cNvPicPr>
          <p:nvPr/>
        </p:nvPicPr>
        <p:blipFill>
          <a:blip r:embed="rId3"/>
          <a:srcRect/>
          <a:stretch>
            <a:fillRect/>
          </a:stretch>
        </p:blipFill>
        <p:spPr bwMode="auto">
          <a:xfrm>
            <a:off x="1357290" y="1714488"/>
            <a:ext cx="6618519" cy="4500594"/>
          </a:xfrm>
          <a:prstGeom prst="rect">
            <a:avLst/>
          </a:prstGeom>
          <a:noFill/>
          <a:ln>
            <a:solidFill>
              <a:schemeClr val="accent4">
                <a:lumMod val="75000"/>
              </a:schemeClr>
            </a:solidFill>
          </a:ln>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2532"/>
                                        </p:tgtEl>
                                        <p:attrNameLst>
                                          <p:attrName>style.visibility</p:attrName>
                                        </p:attrNameLst>
                                      </p:cBhvr>
                                      <p:to>
                                        <p:strVal val="visible"/>
                                      </p:to>
                                    </p:set>
                                    <p:animEffect transition="in" filter="circle(in)">
                                      <p:cBhvr>
                                        <p:cTn id="15" dur="2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avatars.mds.yandex.net/get-pdb/1867991/4f103b8e-13ed-4efb-90db-d147aca1d966/s1200?webp=false"/>
          <p:cNvPicPr>
            <a:picLocks noChangeAspect="1" noChangeArrowheads="1"/>
          </p:cNvPicPr>
          <p:nvPr/>
        </p:nvPicPr>
        <p:blipFill>
          <a:blip r:embed="rId2">
            <a:duotone>
              <a:prstClr val="black"/>
              <a:schemeClr val="accent1">
                <a:tint val="45000"/>
                <a:satMod val="400000"/>
              </a:schemeClr>
            </a:duotone>
          </a:blip>
          <a:srcRect/>
          <a:stretch>
            <a:fillRect/>
          </a:stretch>
        </p:blipFill>
        <p:spPr bwMode="auto">
          <a:xfrm>
            <a:off x="-2214610" y="-357214"/>
            <a:ext cx="14716148" cy="8486312"/>
          </a:xfrm>
          <a:prstGeom prst="rect">
            <a:avLst/>
          </a:prstGeom>
          <a:noFill/>
        </p:spPr>
      </p:pic>
      <p:sp>
        <p:nvSpPr>
          <p:cNvPr id="2" name="Заголовок 1"/>
          <p:cNvSpPr>
            <a:spLocks noGrp="1"/>
          </p:cNvSpPr>
          <p:nvPr>
            <p:ph type="title"/>
          </p:nvPr>
        </p:nvSpPr>
        <p:spPr>
          <a:xfrm>
            <a:off x="2714612" y="0"/>
            <a:ext cx="3929090" cy="785794"/>
          </a:xfrm>
          <a:solidFill>
            <a:schemeClr val="accent4">
              <a:lumMod val="40000"/>
              <a:lumOff val="60000"/>
            </a:schemeClr>
          </a:solidFill>
          <a:ln>
            <a:solidFill>
              <a:schemeClr val="accent4">
                <a:lumMod val="75000"/>
              </a:schemeClr>
            </a:solidFill>
          </a:ln>
        </p:spPr>
        <p:txBody>
          <a:bodyPr>
            <a:normAutofit/>
          </a:bodyPr>
          <a:lstStyle/>
          <a:p>
            <a:r>
              <a:rPr lang="ru-RU" sz="3200" dirty="0" smtClean="0">
                <a:solidFill>
                  <a:schemeClr val="accent4">
                    <a:lumMod val="50000"/>
                  </a:schemeClr>
                </a:solidFill>
                <a:latin typeface="Monotype Corsiva" pitchFamily="66" charset="0"/>
              </a:rPr>
              <a:t>Закрепление:</a:t>
            </a:r>
            <a:endParaRPr lang="ru-RU" sz="3200" dirty="0">
              <a:solidFill>
                <a:schemeClr val="accent4">
                  <a:lumMod val="50000"/>
                </a:schemeClr>
              </a:solidFill>
              <a:latin typeface="Monotype Corsiva" pitchFamily="66" charset="0"/>
            </a:endParaRPr>
          </a:p>
        </p:txBody>
      </p:sp>
      <p:sp>
        <p:nvSpPr>
          <p:cNvPr id="4" name="Загнутый угол 3"/>
          <p:cNvSpPr/>
          <p:nvPr/>
        </p:nvSpPr>
        <p:spPr>
          <a:xfrm>
            <a:off x="0" y="857232"/>
            <a:ext cx="3071802" cy="3799999"/>
          </a:xfrm>
          <a:prstGeom prst="foldedCorner">
            <a:avLst>
              <a:gd name="adj" fmla="val 23469"/>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2700000" scaled="1"/>
            <a:tileRect/>
          </a:gradFill>
          <a:ln>
            <a:solidFill>
              <a:schemeClr val="accent4">
                <a:lumMod val="75000"/>
              </a:schemeClr>
            </a:solidFill>
          </a:ln>
        </p:spPr>
        <p:txBody>
          <a:bodyPr wrap="square">
            <a:spAutoFit/>
          </a:bodyPr>
          <a:lstStyle/>
          <a:p>
            <a:pPr algn="just" fontAlgn="base"/>
            <a:r>
              <a:rPr lang="ru-RU" sz="1400" b="1" i="1" dirty="0" smtClean="0">
                <a:solidFill>
                  <a:srgbClr val="002060"/>
                </a:solidFill>
                <a:latin typeface="Century Schoolbook" pitchFamily="18" charset="0"/>
              </a:rPr>
              <a:t>Как правильно держать ручку?</a:t>
            </a:r>
            <a:endParaRPr lang="ru-RU" sz="1400" i="1" dirty="0" smtClean="0">
              <a:solidFill>
                <a:srgbClr val="002060"/>
              </a:solidFill>
              <a:latin typeface="Century Schoolbook" pitchFamily="18" charset="0"/>
            </a:endParaRPr>
          </a:p>
          <a:p>
            <a:pPr algn="just" fontAlgn="base"/>
            <a:r>
              <a:rPr lang="ru-RU" sz="1400" i="1" dirty="0" smtClean="0">
                <a:solidFill>
                  <a:srgbClr val="002060"/>
                </a:solidFill>
                <a:latin typeface="Century Schoolbook" pitchFamily="18" charset="0"/>
              </a:rPr>
              <a:t>Представим, что на среднем пальце правой руки есть “подушечка”. На эту “подушечку” укладываем ручку. Указательный и большой пальцы захватывают ручку сверху. Расстояние от самого кончика ручки до кончика указательного пальца  должно быть примерно 15 мм. Иначе рука при письме будет напряжена.</a:t>
            </a:r>
            <a:endParaRPr lang="ru-RU" sz="1400" i="1" dirty="0">
              <a:solidFill>
                <a:srgbClr val="002060"/>
              </a:solidFill>
              <a:latin typeface="Century Schoolbook" pitchFamily="18" charset="0"/>
            </a:endParaRPr>
          </a:p>
        </p:txBody>
      </p:sp>
      <p:sp>
        <p:nvSpPr>
          <p:cNvPr id="5" name="Загнутый угол 4"/>
          <p:cNvSpPr/>
          <p:nvPr/>
        </p:nvSpPr>
        <p:spPr>
          <a:xfrm>
            <a:off x="5000628" y="928671"/>
            <a:ext cx="4143372" cy="3732490"/>
          </a:xfrm>
          <a:prstGeom prst="foldedCorner">
            <a:avLst>
              <a:gd name="adj" fmla="val 23129"/>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8100000" scaled="1"/>
            <a:tileRect/>
          </a:gradFill>
          <a:ln>
            <a:solidFill>
              <a:schemeClr val="accent4">
                <a:lumMod val="75000"/>
              </a:schemeClr>
            </a:solidFill>
          </a:ln>
        </p:spPr>
        <p:txBody>
          <a:bodyPr wrap="square">
            <a:spAutoFit/>
          </a:bodyPr>
          <a:lstStyle/>
          <a:p>
            <a:pPr algn="just" fontAlgn="base"/>
            <a:r>
              <a:rPr lang="ru-RU" sz="1400" b="1" i="1" dirty="0" smtClean="0">
                <a:solidFill>
                  <a:srgbClr val="002060"/>
                </a:solidFill>
                <a:latin typeface="Century Schoolbook" pitchFamily="18" charset="0"/>
              </a:rPr>
              <a:t>Когда пишем, соблюдаем следующие правила:</a:t>
            </a:r>
            <a:endParaRPr lang="ru-RU" sz="1400" i="1" dirty="0" smtClean="0">
              <a:solidFill>
                <a:srgbClr val="002060"/>
              </a:solidFill>
              <a:latin typeface="Century Schoolbook" pitchFamily="18" charset="0"/>
            </a:endParaRPr>
          </a:p>
          <a:p>
            <a:pPr algn="just" fontAlgn="base"/>
            <a:r>
              <a:rPr lang="ru-RU" sz="1400" i="1" dirty="0" smtClean="0">
                <a:solidFill>
                  <a:srgbClr val="002060"/>
                </a:solidFill>
                <a:latin typeface="Century Schoolbook" pitchFamily="18" charset="0"/>
              </a:rPr>
              <a:t>Сидим прямо. Ноги вместе, стопы на полу (подставке).</a:t>
            </a:r>
          </a:p>
          <a:p>
            <a:pPr algn="just" fontAlgn="base"/>
            <a:r>
              <a:rPr lang="ru-RU" sz="1400" i="1" dirty="0" smtClean="0">
                <a:solidFill>
                  <a:srgbClr val="002060"/>
                </a:solidFill>
                <a:latin typeface="Century Schoolbook" pitchFamily="18" charset="0"/>
              </a:rPr>
              <a:t>Между грудью и столом расстояние 1,5 – 2 см. Тетрадь расположена под углом 30 градусов. Нижний левый угол листа, на котором пишет ребёнок, должен соответствовать середине груди. Голова должна быть слегка наклонена вперед, чтобы глаза находились на расстоянии 20— 30 см от тетради. Локти  должны немного выступать за край стола.</a:t>
            </a:r>
            <a:endParaRPr lang="ru-RU" sz="1400" i="1" dirty="0">
              <a:solidFill>
                <a:srgbClr val="002060"/>
              </a:solidFill>
              <a:latin typeface="Century Schoolbook" pitchFamily="18" charset="0"/>
            </a:endParaRPr>
          </a:p>
        </p:txBody>
      </p:sp>
      <p:sp>
        <p:nvSpPr>
          <p:cNvPr id="3" name="Содержимое 2"/>
          <p:cNvSpPr>
            <a:spLocks noGrp="1"/>
          </p:cNvSpPr>
          <p:nvPr>
            <p:ph idx="1"/>
          </p:nvPr>
        </p:nvSpPr>
        <p:spPr>
          <a:xfrm flipH="1">
            <a:off x="2714612" y="4071942"/>
            <a:ext cx="4572032" cy="2786058"/>
          </a:xfrm>
          <a:prstGeom prst="roundRect">
            <a:avLst>
              <a:gd name="adj" fmla="val 18139"/>
            </a:avLst>
          </a:prstGeom>
          <a:gradFill flip="none" rotWithShape="1">
            <a:gsLst>
              <a:gs pos="0">
                <a:srgbClr val="EC7EE4">
                  <a:tint val="66000"/>
                  <a:satMod val="160000"/>
                </a:srgbClr>
              </a:gs>
              <a:gs pos="50000">
                <a:srgbClr val="EC7EE4">
                  <a:tint val="44500"/>
                  <a:satMod val="160000"/>
                </a:srgbClr>
              </a:gs>
              <a:gs pos="100000">
                <a:srgbClr val="EC7EE4">
                  <a:tint val="23500"/>
                  <a:satMod val="160000"/>
                </a:srgbClr>
              </a:gs>
            </a:gsLst>
            <a:lin ang="2700000" scaled="1"/>
            <a:tileRect/>
          </a:gradFill>
          <a:ln>
            <a:solidFill>
              <a:schemeClr val="accent4">
                <a:lumMod val="75000"/>
              </a:schemeClr>
            </a:solidFill>
          </a:ln>
        </p:spPr>
        <p:txBody>
          <a:bodyPr>
            <a:normAutofit fontScale="25000" lnSpcReduction="20000"/>
          </a:bodyPr>
          <a:lstStyle/>
          <a:p>
            <a:pPr marL="0" indent="0" algn="just" fontAlgn="base">
              <a:buNone/>
            </a:pPr>
            <a:r>
              <a:rPr lang="ru-RU" sz="5600" b="1" i="1" dirty="0" smtClean="0">
                <a:solidFill>
                  <a:srgbClr val="002060"/>
                </a:solidFill>
                <a:latin typeface="Century Schoolbook" pitchFamily="18" charset="0"/>
              </a:rPr>
              <a:t>Какой </a:t>
            </a:r>
            <a:r>
              <a:rPr lang="ru-RU" sz="5600" b="1" i="1" dirty="0">
                <a:solidFill>
                  <a:srgbClr val="002060"/>
                </a:solidFill>
                <a:latin typeface="Century Schoolbook" pitchFamily="18" charset="0"/>
              </a:rPr>
              <a:t>ручкой писать?</a:t>
            </a:r>
            <a:endParaRPr lang="ru-RU" sz="5600" i="1" dirty="0">
              <a:solidFill>
                <a:srgbClr val="002060"/>
              </a:solidFill>
              <a:latin typeface="Century Schoolbook" pitchFamily="18" charset="0"/>
            </a:endParaRPr>
          </a:p>
          <a:p>
            <a:pPr marL="0" indent="0" algn="just" fontAlgn="base">
              <a:buNone/>
            </a:pPr>
            <a:r>
              <a:rPr lang="ru-RU" sz="5600" i="1" dirty="0">
                <a:solidFill>
                  <a:srgbClr val="002060"/>
                </a:solidFill>
                <a:latin typeface="Century Schoolbook" pitchFamily="18" charset="0"/>
              </a:rPr>
              <a:t>Лучше шариковая. Цвет пасты должен быть темно-синим. Оптимальная длина ручки — 15 см, очень короткие и очень длинные ручки лучше не использовать. Диаметр не больше 7 мм. Не годятся  подарочные и рекламные варианты,  плоские четырехгранные. Слишком твердый стержень, толщина “не по руке”, ребристые грани затрудняют процесс формирования навыка письма. Карандаш лучше трехгранный.</a:t>
            </a:r>
          </a:p>
          <a:p>
            <a:pPr algn="just">
              <a:buNone/>
            </a:pPr>
            <a:r>
              <a:rPr lang="ru-RU" sz="2000" dirty="0"/>
              <a:t/>
            </a:r>
            <a:br>
              <a:rPr lang="ru-RU" sz="2000" dirty="0"/>
            </a:br>
            <a:endParaRPr lang="ru-RU"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900" decel="100000" fill="hold"/>
                                        <p:tgtEl>
                                          <p:spTgt spid="5"/>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3">
                                            <p:bg/>
                                          </p:spTgt>
                                        </p:tgtEl>
                                        <p:attrNameLst>
                                          <p:attrName>style.visibility</p:attrName>
                                        </p:attrNameLst>
                                      </p:cBhvr>
                                      <p:to>
                                        <p:strVal val="visible"/>
                                      </p:to>
                                    </p:set>
                                    <p:anim calcmode="lin" valueType="num">
                                      <p:cBhvr>
                                        <p:cTn id="20" dur="1000" fill="hold"/>
                                        <p:tgtEl>
                                          <p:spTgt spid="3">
                                            <p:bg/>
                                          </p:spTgt>
                                        </p:tgtEl>
                                        <p:attrNameLst>
                                          <p:attrName>ppt_x</p:attrName>
                                        </p:attrNameLst>
                                      </p:cBhvr>
                                      <p:tavLst>
                                        <p:tav tm="0">
                                          <p:val>
                                            <p:strVal val="#ppt_x-.2"/>
                                          </p:val>
                                        </p:tav>
                                        <p:tav tm="100000">
                                          <p:val>
                                            <p:strVal val="#ppt_x"/>
                                          </p:val>
                                        </p:tav>
                                      </p:tavLst>
                                    </p:anim>
                                    <p:anim calcmode="lin" valueType="num">
                                      <p:cBhvr>
                                        <p:cTn id="21" dur="1000" fill="hold"/>
                                        <p:tgtEl>
                                          <p:spTgt spid="3">
                                            <p:bg/>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3">
                                            <p:bg/>
                                          </p:spTgt>
                                        </p:tgtEl>
                                      </p:cBhvr>
                                    </p:animEffect>
                                  </p:childTnLst>
                                </p:cTn>
                              </p:par>
                              <p:par>
                                <p:cTn id="23" presetID="29" presetClass="entr" presetSubtype="0" fill="hold" grpId="0"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0" end="0"/>
                                            </p:txEl>
                                          </p:spTgt>
                                        </p:tgtEl>
                                      </p:cBhvr>
                                    </p:animEffect>
                                  </p:childTnLst>
                                </p:cTn>
                              </p:par>
                              <p:par>
                                <p:cTn id="28" presetID="29" presetClass="entr" presetSubtype="0" fill="hold" grpId="0"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 calcmode="lin" valueType="num">
                                      <p:cBhvr>
                                        <p:cTn id="30"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31"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2" dur="1000"/>
                                        <p:tgtEl>
                                          <p:spTgt spid="3">
                                            <p:txEl>
                                              <p:pRg st="1" end="1"/>
                                            </p:txEl>
                                          </p:spTgt>
                                        </p:tgtEl>
                                      </p:cBhvr>
                                    </p:animEffect>
                                  </p:childTnLst>
                                </p:cTn>
                              </p:par>
                              <p:par>
                                <p:cTn id="33" presetID="29" presetClass="entr" presetSubtype="0" fill="hold" grpId="0"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a:ln>
            <a:solidFill>
              <a:schemeClr val="accent4">
                <a:lumMod val="75000"/>
              </a:schemeClr>
            </a:solidFill>
          </a:ln>
        </p:spPr>
        <p:txBody>
          <a:bodyPr>
            <a:normAutofit/>
          </a:bodyPr>
          <a:lstStyle/>
          <a:p>
            <a:r>
              <a:rPr lang="ru-RU" sz="2400" dirty="0" smtClean="0">
                <a:solidFill>
                  <a:schemeClr val="accent4">
                    <a:lumMod val="50000"/>
                  </a:schemeClr>
                </a:solidFill>
                <a:latin typeface="Monotype Corsiva" pitchFamily="66" charset="0"/>
              </a:rPr>
              <a:t>Примеры графических игр и прописе</a:t>
            </a:r>
            <a:r>
              <a:rPr lang="ru-RU" sz="2400" dirty="0">
                <a:solidFill>
                  <a:schemeClr val="accent4">
                    <a:lumMod val="50000"/>
                  </a:schemeClr>
                </a:solidFill>
                <a:latin typeface="Monotype Corsiva" pitchFamily="66" charset="0"/>
              </a:rPr>
              <a:t>й</a:t>
            </a:r>
          </a:p>
        </p:txBody>
      </p:sp>
      <p:sp>
        <p:nvSpPr>
          <p:cNvPr id="3" name="Содержимое 2"/>
          <p:cNvSpPr>
            <a:spLocks noGrp="1"/>
          </p:cNvSpPr>
          <p:nvPr>
            <p:ph idx="1"/>
          </p:nvPr>
        </p:nvSpPr>
        <p:spPr/>
        <p:txBody>
          <a:bodyPr/>
          <a:lstStyle/>
          <a:p>
            <a:endParaRPr lang="ru-RU"/>
          </a:p>
        </p:txBody>
      </p:sp>
      <p:pic>
        <p:nvPicPr>
          <p:cNvPr id="27652" name="Picture 4" descr="https://pickimage.ru/wp-content/uploads/images/detskie/interestingtasksrussian/interesniezadaniya6.jpg"/>
          <p:cNvPicPr>
            <a:picLocks noChangeAspect="1" noChangeArrowheads="1"/>
          </p:cNvPicPr>
          <p:nvPr/>
        </p:nvPicPr>
        <p:blipFill>
          <a:blip r:embed="rId2"/>
          <a:srcRect/>
          <a:stretch>
            <a:fillRect/>
          </a:stretch>
        </p:blipFill>
        <p:spPr bwMode="auto">
          <a:xfrm>
            <a:off x="428596" y="928670"/>
            <a:ext cx="4500594" cy="5929330"/>
          </a:xfrm>
          <a:prstGeom prst="rect">
            <a:avLst/>
          </a:prstGeom>
          <a:noFill/>
        </p:spPr>
      </p:pic>
      <p:pic>
        <p:nvPicPr>
          <p:cNvPr id="27650" name="Picture 2" descr="https://img2.labirint.ru/rcimg/6a2035210cb545686b9753451768cf03/1920x1080/books13/120402/ph_1.jpg?1563539781"/>
          <p:cNvPicPr>
            <a:picLocks noChangeAspect="1" noChangeArrowheads="1"/>
          </p:cNvPicPr>
          <p:nvPr/>
        </p:nvPicPr>
        <p:blipFill>
          <a:blip r:embed="rId3"/>
          <a:srcRect/>
          <a:stretch>
            <a:fillRect/>
          </a:stretch>
        </p:blipFill>
        <p:spPr bwMode="auto">
          <a:xfrm>
            <a:off x="0" y="1362440"/>
            <a:ext cx="9144000" cy="5495560"/>
          </a:xfrm>
          <a:prstGeom prst="rect">
            <a:avLst/>
          </a:prstGeom>
          <a:noFill/>
        </p:spPr>
      </p:pic>
      <p:pic>
        <p:nvPicPr>
          <p:cNvPr id="27654" name="Picture 6" descr="http://img1.labirint.ru/books/670453/scrn_big_01.jpg"/>
          <p:cNvPicPr>
            <a:picLocks noChangeAspect="1" noChangeArrowheads="1"/>
          </p:cNvPicPr>
          <p:nvPr/>
        </p:nvPicPr>
        <p:blipFill>
          <a:blip r:embed="rId4"/>
          <a:srcRect/>
          <a:stretch>
            <a:fillRect/>
          </a:stretch>
        </p:blipFill>
        <p:spPr bwMode="auto">
          <a:xfrm>
            <a:off x="640787" y="1071546"/>
            <a:ext cx="7972066" cy="5500726"/>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27652"/>
                                        </p:tgtEl>
                                      </p:cBhvr>
                                    </p:animEffect>
                                    <p:set>
                                      <p:cBhvr>
                                        <p:cTn id="7" dur="1" fill="hold">
                                          <p:stCondLst>
                                            <p:cond delay="499"/>
                                          </p:stCondLst>
                                        </p:cTn>
                                        <p:tgtEl>
                                          <p:spTgt spid="2765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27650"/>
                                        </p:tgtEl>
                                        <p:attrNameLst>
                                          <p:attrName>style.visibility</p:attrName>
                                        </p:attrNameLst>
                                      </p:cBhvr>
                                      <p:to>
                                        <p:strVal val="visible"/>
                                      </p:to>
                                    </p:set>
                                    <p:anim calcmode="lin" valueType="num">
                                      <p:cBhvr>
                                        <p:cTn id="12" dur="1000" fill="hold"/>
                                        <p:tgtEl>
                                          <p:spTgt spid="27650"/>
                                        </p:tgtEl>
                                        <p:attrNameLst>
                                          <p:attrName>ppt_x</p:attrName>
                                        </p:attrNameLst>
                                      </p:cBhvr>
                                      <p:tavLst>
                                        <p:tav tm="0">
                                          <p:val>
                                            <p:strVal val="#ppt_x-.2"/>
                                          </p:val>
                                        </p:tav>
                                        <p:tav tm="100000">
                                          <p:val>
                                            <p:strVal val="#ppt_x"/>
                                          </p:val>
                                        </p:tav>
                                      </p:tavLst>
                                    </p:anim>
                                    <p:anim calcmode="lin" valueType="num">
                                      <p:cBhvr>
                                        <p:cTn id="13" dur="1000" fill="hold"/>
                                        <p:tgtEl>
                                          <p:spTgt spid="2765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7650"/>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xit" presetSubtype="16" fill="hold" nodeType="clickEffect">
                                  <p:stCondLst>
                                    <p:cond delay="0"/>
                                  </p:stCondLst>
                                  <p:childTnLst>
                                    <p:animEffect transition="out" filter="box(in)">
                                      <p:cBhvr>
                                        <p:cTn id="18" dur="500"/>
                                        <p:tgtEl>
                                          <p:spTgt spid="27650"/>
                                        </p:tgtEl>
                                      </p:cBhvr>
                                    </p:animEffect>
                                    <p:set>
                                      <p:cBhvr>
                                        <p:cTn id="19" dur="1" fill="hold">
                                          <p:stCondLst>
                                            <p:cond delay="499"/>
                                          </p:stCondLst>
                                        </p:cTn>
                                        <p:tgtEl>
                                          <p:spTgt spid="2765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30" presetClass="entr" presetSubtype="0" fill="hold" nodeType="clickEffect">
                                  <p:stCondLst>
                                    <p:cond delay="0"/>
                                  </p:stCondLst>
                                  <p:childTnLst>
                                    <p:set>
                                      <p:cBhvr>
                                        <p:cTn id="23" dur="1" fill="hold">
                                          <p:stCondLst>
                                            <p:cond delay="0"/>
                                          </p:stCondLst>
                                        </p:cTn>
                                        <p:tgtEl>
                                          <p:spTgt spid="27654"/>
                                        </p:tgtEl>
                                        <p:attrNameLst>
                                          <p:attrName>style.visibility</p:attrName>
                                        </p:attrNameLst>
                                      </p:cBhvr>
                                      <p:to>
                                        <p:strVal val="visible"/>
                                      </p:to>
                                    </p:set>
                                    <p:animEffect transition="in" filter="fade">
                                      <p:cBhvr>
                                        <p:cTn id="24" dur="800" decel="100000"/>
                                        <p:tgtEl>
                                          <p:spTgt spid="27654"/>
                                        </p:tgtEl>
                                      </p:cBhvr>
                                    </p:animEffect>
                                    <p:anim calcmode="lin" valueType="num">
                                      <p:cBhvr>
                                        <p:cTn id="25" dur="800" decel="100000" fill="hold"/>
                                        <p:tgtEl>
                                          <p:spTgt spid="27654"/>
                                        </p:tgtEl>
                                        <p:attrNameLst>
                                          <p:attrName>style.rotation</p:attrName>
                                        </p:attrNameLst>
                                      </p:cBhvr>
                                      <p:tavLst>
                                        <p:tav tm="0">
                                          <p:val>
                                            <p:fltVal val="-90"/>
                                          </p:val>
                                        </p:tav>
                                        <p:tav tm="100000">
                                          <p:val>
                                            <p:fltVal val="0"/>
                                          </p:val>
                                        </p:tav>
                                      </p:tavLst>
                                    </p:anim>
                                    <p:anim calcmode="lin" valueType="num">
                                      <p:cBhvr>
                                        <p:cTn id="26" dur="800" decel="100000" fill="hold"/>
                                        <p:tgtEl>
                                          <p:spTgt spid="27654"/>
                                        </p:tgtEl>
                                        <p:attrNameLst>
                                          <p:attrName>ppt_x</p:attrName>
                                        </p:attrNameLst>
                                      </p:cBhvr>
                                      <p:tavLst>
                                        <p:tav tm="0">
                                          <p:val>
                                            <p:strVal val="#ppt_x+0.4"/>
                                          </p:val>
                                        </p:tav>
                                        <p:tav tm="100000">
                                          <p:val>
                                            <p:strVal val="#ppt_x-0.05"/>
                                          </p:val>
                                        </p:tav>
                                      </p:tavLst>
                                    </p:anim>
                                    <p:anim calcmode="lin" valueType="num">
                                      <p:cBhvr>
                                        <p:cTn id="27" dur="800" decel="100000" fill="hold"/>
                                        <p:tgtEl>
                                          <p:spTgt spid="27654"/>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27654"/>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2765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chemeClr val="tx2">
                <a:lumMod val="75000"/>
              </a:schemeClr>
            </a:solidFill>
          </a:ln>
        </p:spPr>
        <p:txBody>
          <a:bodyPr>
            <a:normAutofit fontScale="90000"/>
          </a:bodyPr>
          <a:lstStyle/>
          <a:p>
            <a:r>
              <a:rPr lang="ru-RU" sz="3600" dirty="0" smtClean="0">
                <a:latin typeface="Monotype Corsiva" pitchFamily="66" charset="0"/>
              </a:rPr>
              <a:t>Использованная литература и рекомендованные пособия для развития </a:t>
            </a:r>
            <a:r>
              <a:rPr lang="ru-RU" sz="3600" dirty="0" err="1" smtClean="0">
                <a:latin typeface="Monotype Corsiva" pitchFamily="66" charset="0"/>
              </a:rPr>
              <a:t>графомоторных</a:t>
            </a:r>
            <a:r>
              <a:rPr lang="ru-RU" sz="3600" dirty="0" smtClean="0">
                <a:latin typeface="Monotype Corsiva" pitchFamily="66" charset="0"/>
              </a:rPr>
              <a:t> навыков:</a:t>
            </a:r>
            <a:endParaRPr lang="ru-RU" sz="3600" dirty="0">
              <a:latin typeface="Monotype Corsiva" pitchFamily="66" charset="0"/>
            </a:endParaRPr>
          </a:p>
        </p:txBody>
      </p:sp>
      <p:sp>
        <p:nvSpPr>
          <p:cNvPr id="3" name="Содержимое 2"/>
          <p:cNvSpPr>
            <a:spLocks noGrp="1"/>
          </p:cNvSpPr>
          <p:nvPr>
            <p:ph idx="1"/>
          </p:nvPr>
        </p:nvSpPr>
        <p:spPr>
          <a:ln>
            <a:solidFill>
              <a:schemeClr val="tx2">
                <a:lumMod val="75000"/>
              </a:schemeClr>
            </a:solidFill>
          </a:ln>
        </p:spPr>
        <p:txBody>
          <a:bodyPr>
            <a:normAutofit/>
          </a:bodyPr>
          <a:lstStyle/>
          <a:p>
            <a:pPr marL="514350" indent="-514350">
              <a:buFont typeface="+mj-lt"/>
              <a:buAutoNum type="arabicPeriod"/>
            </a:pPr>
            <a:r>
              <a:rPr lang="en-US" sz="2400" dirty="0">
                <a:hlinkClick r:id="rId2"/>
              </a:rPr>
              <a:t>https://www.detiam.com/</a:t>
            </a:r>
            <a:r>
              <a:rPr lang="ru-RU" sz="2400" dirty="0" err="1" smtClean="0">
                <a:hlinkClick r:id="rId2"/>
              </a:rPr>
              <a:t>подготовка-к-школе</a:t>
            </a:r>
            <a:r>
              <a:rPr lang="ru-RU" sz="2400" dirty="0" smtClean="0">
                <a:hlinkClick r:id="rId2"/>
              </a:rPr>
              <a:t>/</a:t>
            </a:r>
            <a:endParaRPr lang="ru-RU" sz="2400" dirty="0" smtClean="0"/>
          </a:p>
          <a:p>
            <a:pPr marL="514350" indent="-514350">
              <a:buFont typeface="+mj-lt"/>
              <a:buAutoNum type="arabicPeriod"/>
            </a:pPr>
            <a:r>
              <a:rPr lang="ru-RU" sz="1600" b="1" dirty="0" smtClean="0">
                <a:solidFill>
                  <a:srgbClr val="002060"/>
                </a:solidFill>
                <a:latin typeface="Century Schoolbook" pitchFamily="18" charset="0"/>
              </a:rPr>
              <a:t>Горбатова </a:t>
            </a:r>
            <a:r>
              <a:rPr lang="ru-RU" sz="1600" b="1" dirty="0">
                <a:solidFill>
                  <a:srgbClr val="002060"/>
                </a:solidFill>
                <a:latin typeface="Century Schoolbook" pitchFamily="18" charset="0"/>
              </a:rPr>
              <a:t>Е. В. Готовим руку к письму: графические игры и упражнения для детей старшего дошкольного возраста: пособие для педагогов учреждений, обеспечивающих получение дошкольного образования / В. В. </a:t>
            </a:r>
            <a:r>
              <a:rPr lang="ru-RU" sz="1600" b="1" dirty="0" smtClean="0">
                <a:solidFill>
                  <a:srgbClr val="002060"/>
                </a:solidFill>
                <a:latin typeface="Century Schoolbook" pitchFamily="18" charset="0"/>
              </a:rPr>
              <a:t>Горбатова  - </a:t>
            </a:r>
            <a:r>
              <a:rPr lang="ru-RU" sz="1600" b="1" dirty="0">
                <a:solidFill>
                  <a:srgbClr val="002060"/>
                </a:solidFill>
                <a:latin typeface="Century Schoolbook" pitchFamily="18" charset="0"/>
              </a:rPr>
              <a:t>Мозырь: ООО ИД «Белый Ветер», 2005. — 24 </a:t>
            </a:r>
            <a:r>
              <a:rPr lang="ru-RU" sz="1600" b="1" dirty="0" smtClean="0">
                <a:solidFill>
                  <a:srgbClr val="002060"/>
                </a:solidFill>
                <a:latin typeface="Century Schoolbook" pitchFamily="18" charset="0"/>
              </a:rPr>
              <a:t>с</a:t>
            </a:r>
            <a:endParaRPr lang="ru-RU" sz="2400" b="1" dirty="0" smtClean="0"/>
          </a:p>
          <a:p>
            <a:pPr marL="514350" indent="-514350">
              <a:buFont typeface="+mj-lt"/>
              <a:buAutoNum type="arabicPeriod"/>
            </a:pPr>
            <a:r>
              <a:rPr lang="ru-RU" sz="1600" b="1" dirty="0" smtClean="0">
                <a:solidFill>
                  <a:srgbClr val="002060"/>
                </a:solidFill>
                <a:latin typeface="Century Schoolbook" pitchFamily="18" charset="0"/>
              </a:rPr>
              <a:t>Безруких М.М. Как </a:t>
            </a:r>
            <a:r>
              <a:rPr lang="ru-RU" sz="1600" b="1" dirty="0">
                <a:solidFill>
                  <a:srgbClr val="002060"/>
                </a:solidFill>
                <a:latin typeface="Century Schoolbook" pitchFamily="18" charset="0"/>
              </a:rPr>
              <a:t>научить ребенка писать красиво, пособие для учителей и </a:t>
            </a:r>
            <a:r>
              <a:rPr lang="ru-RU" sz="1600" b="1" dirty="0" smtClean="0">
                <a:solidFill>
                  <a:srgbClr val="002060"/>
                </a:solidFill>
                <a:latin typeface="Century Schoolbook" pitchFamily="18" charset="0"/>
              </a:rPr>
              <a:t>родителей, 1995.</a:t>
            </a:r>
          </a:p>
          <a:p>
            <a:pPr marL="514350" indent="-514350">
              <a:buFont typeface="+mj-lt"/>
              <a:buAutoNum type="arabicPeriod"/>
            </a:pPr>
            <a:r>
              <a:rPr lang="ru-RU" sz="1600" b="1" i="1" dirty="0">
                <a:solidFill>
                  <a:srgbClr val="002060"/>
                </a:solidFill>
                <a:latin typeface="Century Schoolbook" pitchFamily="18" charset="0"/>
              </a:rPr>
              <a:t>Иншакова, О. Б. </a:t>
            </a:r>
            <a:r>
              <a:rPr lang="ru-RU" sz="1600" b="1" dirty="0">
                <a:solidFill>
                  <a:srgbClr val="002060"/>
                </a:solidFill>
                <a:latin typeface="Century Schoolbook" pitchFamily="18" charset="0"/>
              </a:rPr>
              <a:t>Развитие и коррекция </a:t>
            </a:r>
            <a:r>
              <a:rPr lang="ru-RU" sz="1600" b="1" dirty="0" err="1" smtClean="0">
                <a:solidFill>
                  <a:srgbClr val="002060"/>
                </a:solidFill>
                <a:latin typeface="Century Schoolbook" pitchFamily="18" charset="0"/>
              </a:rPr>
              <a:t>графомоторных</a:t>
            </a:r>
            <a:r>
              <a:rPr lang="ru-RU" sz="1600" b="1" dirty="0" smtClean="0">
                <a:solidFill>
                  <a:srgbClr val="002060"/>
                </a:solidFill>
                <a:latin typeface="Century Schoolbook" pitchFamily="18" charset="0"/>
              </a:rPr>
              <a:t> </a:t>
            </a:r>
            <a:r>
              <a:rPr lang="ru-RU" sz="1600" b="1" dirty="0">
                <a:solidFill>
                  <a:srgbClr val="002060"/>
                </a:solidFill>
                <a:latin typeface="Century Schoolbook" pitchFamily="18" charset="0"/>
              </a:rPr>
              <a:t>навыков у детей 5—7 лет : в 2 ч. / О. Б. Иншакова. М., 2003</a:t>
            </a:r>
            <a:r>
              <a:rPr lang="ru-RU" sz="1600" b="1" dirty="0" smtClean="0">
                <a:solidFill>
                  <a:srgbClr val="002060"/>
                </a:solidFill>
                <a:latin typeface="Century Schoolbook" pitchFamily="18" charset="0"/>
              </a:rPr>
              <a:t>.</a:t>
            </a:r>
            <a:r>
              <a:rPr lang="ru-RU" sz="1600" b="1" i="0" dirty="0" smtClean="0">
                <a:solidFill>
                  <a:srgbClr val="002060"/>
                </a:solidFill>
                <a:latin typeface="Century Schoolbook" pitchFamily="18" charset="0"/>
              </a:rPr>
              <a:t> </a:t>
            </a:r>
          </a:p>
          <a:p>
            <a:pPr marL="514350" indent="-514350">
              <a:buFont typeface="+mj-lt"/>
              <a:buAutoNum type="arabicPeriod"/>
            </a:pPr>
            <a:r>
              <a:rPr lang="ru-RU" sz="1600" b="1" i="0" dirty="0" smtClean="0">
                <a:solidFill>
                  <a:srgbClr val="002060"/>
                </a:solidFill>
                <a:latin typeface="Century Schoolbook" pitchFamily="18" charset="0"/>
              </a:rPr>
              <a:t>Голубь В. Т. Графические диктанты - пособие для занятий с детьми 5-7 лет / В. Т. Голубь  //. – М. :ВАКО, 2004.</a:t>
            </a:r>
          </a:p>
          <a:p>
            <a:pPr marL="514350" indent="-514350">
              <a:buFont typeface="+mj-lt"/>
              <a:buAutoNum type="arabicPeriod"/>
            </a:pPr>
            <a:r>
              <a:rPr lang="ru-RU" sz="1600" b="1" i="0" dirty="0" err="1" smtClean="0">
                <a:solidFill>
                  <a:srgbClr val="002060"/>
                </a:solidFill>
                <a:latin typeface="Century Schoolbook" pitchFamily="18" charset="0"/>
              </a:rPr>
              <a:t>Крупенчук</a:t>
            </a:r>
            <a:r>
              <a:rPr lang="ru-RU" sz="1600" b="1" i="0" dirty="0" smtClean="0">
                <a:solidFill>
                  <a:srgbClr val="002060"/>
                </a:solidFill>
                <a:latin typeface="Century Schoolbook" pitchFamily="18" charset="0"/>
              </a:rPr>
              <a:t> О. И. Готовим руку к письму: рисуем по клеточкам. - СПб. : Литера, 2004.</a:t>
            </a:r>
          </a:p>
          <a:p>
            <a:pPr marL="514350" indent="-514350">
              <a:buFont typeface="+mj-lt"/>
              <a:buAutoNum type="arabicPeriod"/>
            </a:pPr>
            <a:endParaRPr lang="ru-RU" sz="1600" b="1" dirty="0">
              <a:solidFill>
                <a:srgbClr val="002060"/>
              </a:solidFill>
              <a:latin typeface="Century Schoolbook" pitchFamily="18" charset="0"/>
            </a:endParaRPr>
          </a:p>
        </p:txBody>
      </p:sp>
      <p:pic>
        <p:nvPicPr>
          <p:cNvPr id="23554" name="Picture 2" descr="Как научить ребенка писать красиво, пособие для учителей и родителей, Безруких М.М., 1995"/>
          <p:cNvPicPr>
            <a:picLocks noChangeAspect="1" noChangeArrowheads="1"/>
          </p:cNvPicPr>
          <p:nvPr/>
        </p:nvPicPr>
        <p:blipFill>
          <a:blip r:embed="rId3"/>
          <a:srcRect/>
          <a:stretch>
            <a:fillRect/>
          </a:stretch>
        </p:blipFill>
        <p:spPr bwMode="auto">
          <a:xfrm>
            <a:off x="7048500" y="3848099"/>
            <a:ext cx="2095500" cy="3009901"/>
          </a:xfrm>
          <a:prstGeom prst="rect">
            <a:avLst/>
          </a:prstGeom>
          <a:noFill/>
        </p:spPr>
      </p:pic>
      <p:pic>
        <p:nvPicPr>
          <p:cNvPr id="23556" name="Picture 4" descr="https://img.tovarbezpereplat.ru/products/4411_0.jpg"/>
          <p:cNvPicPr>
            <a:picLocks noChangeAspect="1" noChangeArrowheads="1"/>
          </p:cNvPicPr>
          <p:nvPr/>
        </p:nvPicPr>
        <p:blipFill>
          <a:blip r:embed="rId4"/>
          <a:srcRect l="24902" t="7813" r="24560" b="10156"/>
          <a:stretch>
            <a:fillRect/>
          </a:stretch>
        </p:blipFill>
        <p:spPr bwMode="auto">
          <a:xfrm>
            <a:off x="4572000" y="3879346"/>
            <a:ext cx="2446752" cy="2978654"/>
          </a:xfrm>
          <a:prstGeom prst="rect">
            <a:avLst/>
          </a:prstGeom>
          <a:noFill/>
        </p:spPr>
      </p:pic>
      <p:pic>
        <p:nvPicPr>
          <p:cNvPr id="23558" name="Picture 6" descr="https://img.yakaboo.ua/media/catalog/product/cache/1/image/398x565/234c7c011ba026e66d29567e1be1d1f7/i/m/img849_1_6.jpg"/>
          <p:cNvPicPr>
            <a:picLocks noChangeAspect="1" noChangeArrowheads="1"/>
          </p:cNvPicPr>
          <p:nvPr/>
        </p:nvPicPr>
        <p:blipFill>
          <a:blip r:embed="rId5"/>
          <a:srcRect/>
          <a:stretch>
            <a:fillRect/>
          </a:stretch>
        </p:blipFill>
        <p:spPr bwMode="auto">
          <a:xfrm>
            <a:off x="2357422" y="3815602"/>
            <a:ext cx="2143140" cy="3042398"/>
          </a:xfrm>
          <a:prstGeom prst="rect">
            <a:avLst/>
          </a:prstGeom>
          <a:noFill/>
        </p:spPr>
      </p:pic>
      <p:pic>
        <p:nvPicPr>
          <p:cNvPr id="23560" name="Picture 8" descr="http://900igr.net/up/datai/212008/0006-015-.jpg"/>
          <p:cNvPicPr>
            <a:picLocks noChangeAspect="1" noChangeArrowheads="1"/>
          </p:cNvPicPr>
          <p:nvPr/>
        </p:nvPicPr>
        <p:blipFill>
          <a:blip r:embed="rId6"/>
          <a:srcRect/>
          <a:stretch>
            <a:fillRect/>
          </a:stretch>
        </p:blipFill>
        <p:spPr bwMode="auto">
          <a:xfrm>
            <a:off x="0" y="3786190"/>
            <a:ext cx="2287235" cy="3071810"/>
          </a:xfrm>
          <a:prstGeom prst="rect">
            <a:avLst/>
          </a:prstGeom>
          <a:noFill/>
        </p:spPr>
      </p:pic>
      <p:pic>
        <p:nvPicPr>
          <p:cNvPr id="23562" name="Picture 10" descr="https://happybooks.ru/image/cache/catalog/import_yml/445/63/cover-1200x800.jpg"/>
          <p:cNvPicPr>
            <a:picLocks noChangeAspect="1" noChangeArrowheads="1"/>
          </p:cNvPicPr>
          <p:nvPr/>
        </p:nvPicPr>
        <p:blipFill>
          <a:blip r:embed="rId7"/>
          <a:srcRect l="24375" r="24375"/>
          <a:stretch>
            <a:fillRect/>
          </a:stretch>
        </p:blipFill>
        <p:spPr bwMode="auto">
          <a:xfrm>
            <a:off x="0" y="857232"/>
            <a:ext cx="2267543" cy="2949630"/>
          </a:xfrm>
          <a:prstGeom prst="rect">
            <a:avLst/>
          </a:prstGeom>
          <a:noFill/>
        </p:spPr>
      </p:pic>
      <p:pic>
        <p:nvPicPr>
          <p:cNvPr id="23564" name="Picture 12" descr="http://www.char.ru/books/1411325_Graficheskie_diktanty_Posobie_dlya_zanyatij_s_detmi_5-7_let.jpg"/>
          <p:cNvPicPr>
            <a:picLocks noChangeAspect="1" noChangeArrowheads="1"/>
          </p:cNvPicPr>
          <p:nvPr/>
        </p:nvPicPr>
        <p:blipFill>
          <a:blip r:embed="rId8"/>
          <a:srcRect/>
          <a:stretch>
            <a:fillRect/>
          </a:stretch>
        </p:blipFill>
        <p:spPr bwMode="auto">
          <a:xfrm>
            <a:off x="2357422" y="571480"/>
            <a:ext cx="2143140" cy="3205149"/>
          </a:xfrm>
          <a:prstGeom prst="rect">
            <a:avLst/>
          </a:prstGeom>
          <a:noFill/>
        </p:spPr>
      </p:pic>
      <p:pic>
        <p:nvPicPr>
          <p:cNvPr id="23566" name="Picture 14" descr="https://xn-----6kcbodzgcbaonsegfhcbq9f0f7drdi.xn--p1ai/ssl/u/d4/c9b218b75a11e78605d224ebc6929b/-/%D0%93%D0%A0%D0%90%D0%A4%D0%9E%D0%9C%D0%9E%D0%A2%D0%9E%D0%A0%D0%98%D0%9A%D0%90.png"/>
          <p:cNvPicPr>
            <a:picLocks noChangeAspect="1" noChangeArrowheads="1"/>
          </p:cNvPicPr>
          <p:nvPr/>
        </p:nvPicPr>
        <p:blipFill>
          <a:blip r:embed="rId9" cstate="print"/>
          <a:srcRect/>
          <a:stretch>
            <a:fillRect/>
          </a:stretch>
        </p:blipFill>
        <p:spPr bwMode="auto">
          <a:xfrm>
            <a:off x="4500562" y="571480"/>
            <a:ext cx="2669343" cy="3386142"/>
          </a:xfrm>
          <a:prstGeom prst="rect">
            <a:avLst/>
          </a:prstGeom>
          <a:noFill/>
        </p:spPr>
      </p:pic>
      <p:pic>
        <p:nvPicPr>
          <p:cNvPr id="23568" name="Picture 16" descr="https://cdn1.ozone.ru/multimedia/1015958956.jpg"/>
          <p:cNvPicPr>
            <a:picLocks noChangeAspect="1" noChangeArrowheads="1"/>
          </p:cNvPicPr>
          <p:nvPr/>
        </p:nvPicPr>
        <p:blipFill>
          <a:blip r:embed="rId10" cstate="print"/>
          <a:srcRect/>
          <a:stretch>
            <a:fillRect/>
          </a:stretch>
        </p:blipFill>
        <p:spPr bwMode="auto">
          <a:xfrm>
            <a:off x="7061225" y="714356"/>
            <a:ext cx="2082775" cy="3000396"/>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circle(in)">
                                      <p:cBhvr>
                                        <p:cTn id="7" dur="20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556"/>
                                        </p:tgtEl>
                                        <p:attrNameLst>
                                          <p:attrName>style.visibility</p:attrName>
                                        </p:attrNameLst>
                                      </p:cBhvr>
                                      <p:to>
                                        <p:strVal val="visible"/>
                                      </p:to>
                                    </p:set>
                                    <p:animEffect transition="in" filter="circle(in)">
                                      <p:cBhvr>
                                        <p:cTn id="12" dur="2000"/>
                                        <p:tgtEl>
                                          <p:spTgt spid="2355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3558"/>
                                        </p:tgtEl>
                                        <p:attrNameLst>
                                          <p:attrName>style.visibility</p:attrName>
                                        </p:attrNameLst>
                                      </p:cBhvr>
                                      <p:to>
                                        <p:strVal val="visible"/>
                                      </p:to>
                                    </p:set>
                                    <p:animEffect transition="in" filter="circle(in)">
                                      <p:cBhvr>
                                        <p:cTn id="17" dur="2000"/>
                                        <p:tgtEl>
                                          <p:spTgt spid="2355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3560"/>
                                        </p:tgtEl>
                                        <p:attrNameLst>
                                          <p:attrName>style.visibility</p:attrName>
                                        </p:attrNameLst>
                                      </p:cBhvr>
                                      <p:to>
                                        <p:strVal val="visible"/>
                                      </p:to>
                                    </p:set>
                                    <p:animEffect transition="in" filter="circle(in)">
                                      <p:cBhvr>
                                        <p:cTn id="22" dur="2000"/>
                                        <p:tgtEl>
                                          <p:spTgt spid="2356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3562"/>
                                        </p:tgtEl>
                                        <p:attrNameLst>
                                          <p:attrName>style.visibility</p:attrName>
                                        </p:attrNameLst>
                                      </p:cBhvr>
                                      <p:to>
                                        <p:strVal val="visible"/>
                                      </p:to>
                                    </p:set>
                                    <p:animEffect transition="in" filter="circle(in)">
                                      <p:cBhvr>
                                        <p:cTn id="27" dur="2000"/>
                                        <p:tgtEl>
                                          <p:spTgt spid="2356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3564"/>
                                        </p:tgtEl>
                                        <p:attrNameLst>
                                          <p:attrName>style.visibility</p:attrName>
                                        </p:attrNameLst>
                                      </p:cBhvr>
                                      <p:to>
                                        <p:strVal val="visible"/>
                                      </p:to>
                                    </p:set>
                                    <p:animEffect transition="in" filter="circle(in)">
                                      <p:cBhvr>
                                        <p:cTn id="32" dur="2000"/>
                                        <p:tgtEl>
                                          <p:spTgt spid="2356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3566"/>
                                        </p:tgtEl>
                                        <p:attrNameLst>
                                          <p:attrName>style.visibility</p:attrName>
                                        </p:attrNameLst>
                                      </p:cBhvr>
                                      <p:to>
                                        <p:strVal val="visible"/>
                                      </p:to>
                                    </p:set>
                                    <p:animEffect transition="in" filter="circle(in)">
                                      <p:cBhvr>
                                        <p:cTn id="37" dur="2000"/>
                                        <p:tgtEl>
                                          <p:spTgt spid="23566"/>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23568"/>
                                        </p:tgtEl>
                                        <p:attrNameLst>
                                          <p:attrName>style.visibility</p:attrName>
                                        </p:attrNameLst>
                                      </p:cBhvr>
                                      <p:to>
                                        <p:strVal val="visible"/>
                                      </p:to>
                                    </p:set>
                                    <p:animEffect transition="in" filter="circle(in)">
                                      <p:cBhvr>
                                        <p:cTn id="42" dur="2000"/>
                                        <p:tgtEl>
                                          <p:spTgt spid="23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flipH="1">
            <a:off x="4143372" y="1428736"/>
            <a:ext cx="4357718" cy="4500594"/>
          </a:xfrm>
          <a:prstGeom prst="verticalScroll">
            <a:avLst>
              <a:gd name="adj" fmla="val 12500"/>
            </a:avLst>
          </a:prstGeom>
          <a:solidFill>
            <a:schemeClr val="accent4">
              <a:lumMod val="20000"/>
              <a:lumOff val="80000"/>
            </a:schemeClr>
          </a:solidFill>
          <a:ln>
            <a:solidFill>
              <a:schemeClr val="accent4">
                <a:lumMod val="75000"/>
              </a:schemeClr>
            </a:solidFill>
          </a:ln>
        </p:spPr>
        <p:txBody>
          <a:bodyPr>
            <a:normAutofit fontScale="55000" lnSpcReduction="20000"/>
          </a:bodyPr>
          <a:lstStyle/>
          <a:p>
            <a:pPr marL="90488" indent="0" algn="ctr" fontAlgn="base">
              <a:buNone/>
            </a:pPr>
            <a:r>
              <a:rPr lang="ru-RU" dirty="0" smtClean="0">
                <a:solidFill>
                  <a:srgbClr val="002060"/>
                </a:solidFill>
                <a:effectLst>
                  <a:outerShdw blurRad="60007" dist="200025" dir="15000000" sy="30000" kx="-1800000" algn="bl" rotWithShape="0">
                    <a:prstClr val="black">
                      <a:alpha val="32000"/>
                    </a:prstClr>
                  </a:outerShdw>
                </a:effectLst>
                <a:latin typeface="Monotype Corsiva" pitchFamily="66" charset="0"/>
              </a:rPr>
              <a:t>Все </a:t>
            </a:r>
            <a:r>
              <a:rPr lang="ru-RU" dirty="0">
                <a:solidFill>
                  <a:srgbClr val="002060"/>
                </a:solidFill>
                <a:effectLst>
                  <a:outerShdw blurRad="60007" dist="200025" dir="15000000" sy="30000" kx="-1800000" algn="bl" rotWithShape="0">
                    <a:prstClr val="black">
                      <a:alpha val="32000"/>
                    </a:prstClr>
                  </a:outerShdw>
                </a:effectLst>
                <a:latin typeface="Monotype Corsiva" pitchFamily="66" charset="0"/>
              </a:rPr>
              <a:t>эти правила несложны, но освоить правильную посадку, способ держания ручки и технику письма возможно только при постоянном и направленном внимании взрослых (педагога, воспитателя, родителей). К сожалению, на практике постоянного и целенаправленного внимания к этим “мелочам” не получается. Сказывается и то, что нередко дети сидят за чересчур маленькими или не по росту большими столами, а ручку держат “как удобно”.</a:t>
            </a:r>
          </a:p>
          <a:p>
            <a:endParaRPr lang="ru-RU" dirty="0">
              <a:effectLst>
                <a:outerShdw blurRad="60007" dist="200025" dir="15000000" sy="30000" kx="-1800000" algn="bl" rotWithShape="0">
                  <a:prstClr val="black">
                    <a:alpha val="32000"/>
                  </a:prstClr>
                </a:outerShdw>
              </a:effectLst>
            </a:endParaRPr>
          </a:p>
        </p:txBody>
      </p:sp>
      <p:pic>
        <p:nvPicPr>
          <p:cNvPr id="8194" name="Picture 2" descr="https://st.depositphotos.com/1020341/1808/i/950/depositphotos_18081297-stock-photo-blank-memo-paper-on-cork.jpg"/>
          <p:cNvPicPr>
            <a:picLocks noChangeAspect="1" noChangeArrowheads="1"/>
          </p:cNvPicPr>
          <p:nvPr/>
        </p:nvPicPr>
        <p:blipFill>
          <a:blip r:embed="rId2"/>
          <a:srcRect l="16901" t="7232" r="12677" b="14652"/>
          <a:stretch>
            <a:fillRect/>
          </a:stretch>
        </p:blipFill>
        <p:spPr bwMode="auto">
          <a:xfrm>
            <a:off x="214282" y="0"/>
            <a:ext cx="3571900" cy="3857652"/>
          </a:xfrm>
          <a:prstGeom prst="rect">
            <a:avLst/>
          </a:prstGeom>
          <a:noFill/>
          <a:ln>
            <a:solidFill>
              <a:schemeClr val="accent6">
                <a:lumMod val="50000"/>
              </a:schemeClr>
            </a:solidFill>
          </a:ln>
        </p:spPr>
      </p:pic>
      <p:sp>
        <p:nvSpPr>
          <p:cNvPr id="9" name="Прямоугольник 8"/>
          <p:cNvSpPr/>
          <p:nvPr/>
        </p:nvSpPr>
        <p:spPr>
          <a:xfrm>
            <a:off x="214282" y="642918"/>
            <a:ext cx="3500462" cy="2893100"/>
          </a:xfrm>
          <a:prstGeom prst="rect">
            <a:avLst/>
          </a:prstGeom>
        </p:spPr>
        <p:txBody>
          <a:bodyPr wrap="square">
            <a:spAutoFit/>
          </a:bodyPr>
          <a:lstStyle/>
          <a:p>
            <a:pPr indent="179388" algn="just" fontAlgn="base"/>
            <a:r>
              <a:rPr lang="ru-RU" sz="1400" dirty="0" smtClean="0">
                <a:solidFill>
                  <a:schemeClr val="accent4">
                    <a:lumMod val="50000"/>
                  </a:schemeClr>
                </a:solidFill>
                <a:latin typeface="Segoe Print" pitchFamily="2" charset="0"/>
              </a:rPr>
              <a:t>Очень часто ребенок видит, что плохо пишет, и нередко это бывает связано с неправильной техникой письма, но сам не осознает этого, не знает и не понимает, какие именно движения более эффективны, просты и доступны. Не следует забывать, что исправить неправильную позу или неверную технику письма, к которой привык ребенок, не просто трудно, но чаще всего невозможно.</a:t>
            </a:r>
            <a:endParaRPr lang="ru-RU" sz="1400" dirty="0">
              <a:solidFill>
                <a:schemeClr val="accent4">
                  <a:lumMod val="50000"/>
                </a:schemeClr>
              </a:solidFill>
              <a:latin typeface="Segoe Print" pitchFamily="2" charset="0"/>
            </a:endParaRPr>
          </a:p>
        </p:txBody>
      </p:sp>
      <p:pic>
        <p:nvPicPr>
          <p:cNvPr id="8196" name="Picture 4" descr="image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14348" y="4143380"/>
            <a:ext cx="2714644" cy="2410604"/>
          </a:xfrm>
          <a:prstGeom prst="rect">
            <a:avLst/>
          </a:prstGeom>
          <a:noFill/>
        </p:spPr>
      </p:pic>
      <p:pic>
        <p:nvPicPr>
          <p:cNvPr id="12" name="Рисунок 11" descr="0_d286c_208703b6_L.png"/>
          <p:cNvPicPr>
            <a:picLocks noChangeAspect="1"/>
          </p:cNvPicPr>
          <p:nvPr/>
        </p:nvPicPr>
        <p:blipFill>
          <a:blip r:embed="rId4"/>
          <a:stretch>
            <a:fillRect/>
          </a:stretch>
        </p:blipFill>
        <p:spPr>
          <a:xfrm rot="1964172" flipV="1">
            <a:off x="6871550" y="347187"/>
            <a:ext cx="2360729" cy="966839"/>
          </a:xfrm>
          <a:prstGeom prst="rect">
            <a:avLst/>
          </a:prstGeom>
        </p:spPr>
      </p:pic>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0_d286c_208703b6_L.png"/>
          <p:cNvPicPr>
            <a:picLocks noChangeAspect="1"/>
          </p:cNvPicPr>
          <p:nvPr/>
        </p:nvPicPr>
        <p:blipFill>
          <a:blip r:embed="rId2"/>
          <a:stretch>
            <a:fillRect/>
          </a:stretch>
        </p:blipFill>
        <p:spPr>
          <a:xfrm rot="2534097" flipV="1">
            <a:off x="7161060" y="409548"/>
            <a:ext cx="2205128" cy="903112"/>
          </a:xfrm>
          <a:prstGeom prst="rect">
            <a:avLst/>
          </a:prstGeom>
        </p:spPr>
      </p:pic>
      <p:sp>
        <p:nvSpPr>
          <p:cNvPr id="2" name="Заголовок 1"/>
          <p:cNvSpPr>
            <a:spLocks noGrp="1"/>
          </p:cNvSpPr>
          <p:nvPr>
            <p:ph type="title"/>
          </p:nvPr>
        </p:nvSpPr>
        <p:spPr/>
        <p:txBody>
          <a:bodyPr/>
          <a:lstStyle/>
          <a:p>
            <a:endParaRPr lang="ru-RU" dirty="0"/>
          </a:p>
        </p:txBody>
      </p:sp>
      <p:pic>
        <p:nvPicPr>
          <p:cNvPr id="7170" name="Picture 2" descr="https://i.pinimg.com/736x/62/30/be/6230be4174f153722fe222b3ac298181--stationary-printable-writing-papers.jpg"/>
          <p:cNvPicPr>
            <a:picLocks noChangeAspect="1" noChangeArrowheads="1"/>
          </p:cNvPicPr>
          <p:nvPr/>
        </p:nvPicPr>
        <p:blipFill>
          <a:blip r:embed="rId3"/>
          <a:srcRect/>
          <a:stretch>
            <a:fillRect/>
          </a:stretch>
        </p:blipFill>
        <p:spPr bwMode="auto">
          <a:xfrm>
            <a:off x="0" y="-762000"/>
            <a:ext cx="5695950" cy="7620000"/>
          </a:xfrm>
          <a:prstGeom prst="rect">
            <a:avLst/>
          </a:prstGeom>
          <a:noFill/>
        </p:spPr>
      </p:pic>
      <p:sp>
        <p:nvSpPr>
          <p:cNvPr id="3" name="Содержимое 2"/>
          <p:cNvSpPr>
            <a:spLocks noGrp="1"/>
          </p:cNvSpPr>
          <p:nvPr>
            <p:ph idx="1"/>
          </p:nvPr>
        </p:nvSpPr>
        <p:spPr>
          <a:xfrm>
            <a:off x="857224" y="714356"/>
            <a:ext cx="4429156" cy="4525963"/>
          </a:xfrm>
        </p:spPr>
        <p:txBody>
          <a:bodyPr>
            <a:normAutofit fontScale="47500" lnSpcReduction="20000"/>
          </a:bodyPr>
          <a:lstStyle/>
          <a:p>
            <a:pPr indent="106363" algn="just">
              <a:buNone/>
            </a:pPr>
            <a:r>
              <a:rPr lang="ru-RU" sz="3400" dirty="0" smtClean="0">
                <a:solidFill>
                  <a:srgbClr val="002060"/>
                </a:solidFill>
                <a:latin typeface="Segoe Print" pitchFamily="2" charset="0"/>
              </a:rPr>
              <a:t>Следует </a:t>
            </a:r>
            <a:r>
              <a:rPr lang="ru-RU" sz="3400" u="sng" dirty="0" smtClean="0">
                <a:solidFill>
                  <a:srgbClr val="002060"/>
                </a:solidFill>
                <a:latin typeface="Segoe Print" pitchFamily="2" charset="0"/>
              </a:rPr>
              <a:t>подчеркнуть</a:t>
            </a:r>
            <a:r>
              <a:rPr lang="ru-RU" sz="3400" dirty="0" smtClean="0">
                <a:solidFill>
                  <a:srgbClr val="002060"/>
                </a:solidFill>
                <a:latin typeface="Segoe Print" pitchFamily="2" charset="0"/>
              </a:rPr>
              <a:t>, что замечания взрослых, типа — “</a:t>
            </a:r>
            <a:r>
              <a:rPr lang="ru-RU" sz="3400" dirty="0" smtClean="0">
                <a:solidFill>
                  <a:srgbClr val="FF0000"/>
                </a:solidFill>
                <a:latin typeface="Segoe Print" pitchFamily="2" charset="0"/>
              </a:rPr>
              <a:t>опять сидишь неправильно</a:t>
            </a:r>
            <a:r>
              <a:rPr lang="ru-RU" sz="3400" dirty="0" smtClean="0">
                <a:solidFill>
                  <a:srgbClr val="002060"/>
                </a:solidFill>
                <a:latin typeface="Segoe Print" pitchFamily="2" charset="0"/>
              </a:rPr>
              <a:t>” или “</a:t>
            </a:r>
            <a:r>
              <a:rPr lang="ru-RU" sz="3400" dirty="0" smtClean="0">
                <a:solidFill>
                  <a:srgbClr val="FF0000"/>
                </a:solidFill>
                <a:latin typeface="Segoe Print" pitchFamily="2" charset="0"/>
              </a:rPr>
              <a:t>неправильно держишь ручку</a:t>
            </a:r>
            <a:r>
              <a:rPr lang="ru-RU" sz="3400" dirty="0" smtClean="0">
                <a:solidFill>
                  <a:srgbClr val="002060"/>
                </a:solidFill>
                <a:latin typeface="Segoe Print" pitchFamily="2" charset="0"/>
              </a:rPr>
              <a:t>”, а чаще — “</a:t>
            </a:r>
            <a:r>
              <a:rPr lang="ru-RU" sz="3400" dirty="0" smtClean="0">
                <a:solidFill>
                  <a:srgbClr val="FF0000"/>
                </a:solidFill>
                <a:latin typeface="Segoe Print" pitchFamily="2" charset="0"/>
              </a:rPr>
              <a:t>плохо сидишь</a:t>
            </a:r>
            <a:r>
              <a:rPr lang="ru-RU" sz="3400" dirty="0" smtClean="0">
                <a:solidFill>
                  <a:srgbClr val="002060"/>
                </a:solidFill>
                <a:latin typeface="Segoe Print" pitchFamily="2" charset="0"/>
              </a:rPr>
              <a:t>” и “</a:t>
            </a:r>
            <a:r>
              <a:rPr lang="ru-RU" sz="3400" dirty="0" smtClean="0">
                <a:solidFill>
                  <a:srgbClr val="FF0000"/>
                </a:solidFill>
                <a:latin typeface="Segoe Print" pitchFamily="2" charset="0"/>
              </a:rPr>
              <a:t>плохо держишь ручку</a:t>
            </a:r>
            <a:r>
              <a:rPr lang="ru-RU" sz="3400" dirty="0" smtClean="0">
                <a:solidFill>
                  <a:srgbClr val="002060"/>
                </a:solidFill>
                <a:latin typeface="Segoe Print" pitchFamily="2" charset="0"/>
              </a:rPr>
              <a:t>”, ничего не меняют, а главное — не могут изменить. </a:t>
            </a:r>
          </a:p>
          <a:p>
            <a:pPr indent="106363" algn="just">
              <a:buNone/>
            </a:pPr>
            <a:r>
              <a:rPr lang="ru-RU" sz="3400" dirty="0" smtClean="0">
                <a:solidFill>
                  <a:srgbClr val="002060"/>
                </a:solidFill>
                <a:latin typeface="Segoe Print" pitchFamily="2" charset="0"/>
              </a:rPr>
              <a:t>Ребенок должен </a:t>
            </a:r>
            <a:r>
              <a:rPr lang="ru-RU" sz="3400" dirty="0" smtClean="0">
                <a:solidFill>
                  <a:srgbClr val="00B050"/>
                </a:solidFill>
                <a:latin typeface="Segoe Print" pitchFamily="2" charset="0"/>
              </a:rPr>
              <a:t>понимать</a:t>
            </a:r>
            <a:r>
              <a:rPr lang="ru-RU" sz="3400" dirty="0" smtClean="0">
                <a:solidFill>
                  <a:srgbClr val="002060"/>
                </a:solidFill>
                <a:latin typeface="Segoe Print" pitchFamily="2" charset="0"/>
              </a:rPr>
              <a:t> и четко </a:t>
            </a:r>
            <a:r>
              <a:rPr lang="ru-RU" sz="3400" dirty="0" smtClean="0">
                <a:solidFill>
                  <a:srgbClr val="00B050"/>
                </a:solidFill>
                <a:latin typeface="Segoe Print" pitchFamily="2" charset="0"/>
              </a:rPr>
              <a:t>представлять</a:t>
            </a:r>
            <a:r>
              <a:rPr lang="ru-RU" sz="3400" dirty="0" smtClean="0">
                <a:solidFill>
                  <a:srgbClr val="002060"/>
                </a:solidFill>
                <a:latin typeface="Segoe Print" pitchFamily="2" charset="0"/>
              </a:rPr>
              <a:t> себе, что значит хорошо, правильно и что именно неправильно, плохо. При этом нужно не только объяснить, как правильно, но и показать, найти вместе с ребенком наиболее удобный для него вариант правильной позы или правильного положения ручки. </a:t>
            </a:r>
          </a:p>
          <a:p>
            <a:pPr indent="106363" algn="just">
              <a:buNone/>
            </a:pPr>
            <a:r>
              <a:rPr lang="ru-RU" sz="3400" b="1" dirty="0" smtClean="0">
                <a:solidFill>
                  <a:srgbClr val="002060"/>
                </a:solidFill>
                <a:latin typeface="Segoe Print" pitchFamily="2" charset="0"/>
              </a:rPr>
              <a:t>Важно</a:t>
            </a:r>
            <a:r>
              <a:rPr lang="ru-RU" sz="3400" dirty="0" smtClean="0">
                <a:solidFill>
                  <a:srgbClr val="002060"/>
                </a:solidFill>
                <a:latin typeface="Segoe Print" pitchFamily="2" charset="0"/>
              </a:rPr>
              <a:t> также, чтобы ребенок понял и почувствовал удобство правильной позы и правильного положения ручки.</a:t>
            </a:r>
          </a:p>
          <a:p>
            <a:pPr>
              <a:buNone/>
            </a:pPr>
            <a:endParaRPr lang="ru-RU" dirty="0">
              <a:latin typeface="Segoe Print" pitchFamily="2" charset="0"/>
            </a:endParaRPr>
          </a:p>
        </p:txBody>
      </p:sp>
      <p:pic>
        <p:nvPicPr>
          <p:cNvPr id="7172" name="Picture 4" descr="http://ihatetextbooks.com/Content/teacher_hp.png"/>
          <p:cNvPicPr>
            <a:picLocks noChangeAspect="1" noChangeArrowheads="1"/>
          </p:cNvPicPr>
          <p:nvPr/>
        </p:nvPicPr>
        <p:blipFill>
          <a:blip r:embed="rId4"/>
          <a:srcRect/>
          <a:stretch>
            <a:fillRect/>
          </a:stretch>
        </p:blipFill>
        <p:spPr bwMode="auto">
          <a:xfrm flipH="1">
            <a:off x="5715008" y="785794"/>
            <a:ext cx="3214710" cy="5829312"/>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488" y="357166"/>
            <a:ext cx="5143536" cy="2714644"/>
          </a:xfrm>
          <a:prstGeom prst="cloudCallout">
            <a:avLst>
              <a:gd name="adj1" fmla="val -34164"/>
              <a:gd name="adj2" fmla="val 71761"/>
            </a:avLst>
          </a:prstGeom>
          <a:solidFill>
            <a:schemeClr val="accent4">
              <a:lumMod val="20000"/>
              <a:lumOff val="80000"/>
            </a:schemeClr>
          </a:solidFill>
          <a:ln>
            <a:solidFill>
              <a:schemeClr val="accent4">
                <a:lumMod val="75000"/>
              </a:schemeClr>
            </a:solidFill>
          </a:ln>
        </p:spPr>
        <p:txBody>
          <a:bodyPr>
            <a:noAutofit/>
          </a:bodyPr>
          <a:lstStyle/>
          <a:p>
            <a:r>
              <a:rPr lang="ru-RU" sz="2800" dirty="0" smtClean="0">
                <a:solidFill>
                  <a:schemeClr val="accent4">
                    <a:lumMod val="50000"/>
                  </a:schemeClr>
                </a:solidFill>
                <a:latin typeface="Monotype Corsiva" pitchFamily="66" charset="0"/>
              </a:rPr>
              <a:t>Как же научить ребенка правильно держать ручку?</a:t>
            </a:r>
            <a:endParaRPr lang="ru-RU" sz="2800" dirty="0">
              <a:solidFill>
                <a:schemeClr val="accent4">
                  <a:lumMod val="50000"/>
                </a:schemeClr>
              </a:solidFill>
              <a:latin typeface="Monotype Corsiva" pitchFamily="66" charset="0"/>
            </a:endParaRPr>
          </a:p>
        </p:txBody>
      </p:sp>
      <p:sp>
        <p:nvSpPr>
          <p:cNvPr id="3" name="Содержимое 2"/>
          <p:cNvSpPr>
            <a:spLocks noGrp="1"/>
          </p:cNvSpPr>
          <p:nvPr>
            <p:ph idx="1"/>
          </p:nvPr>
        </p:nvSpPr>
        <p:spPr>
          <a:xfrm>
            <a:off x="7215206" y="3643314"/>
            <a:ext cx="1071570" cy="2482849"/>
          </a:xfrm>
        </p:spPr>
        <p:txBody>
          <a:bodyPr>
            <a:normAutofit/>
          </a:bodyPr>
          <a:lstStyle/>
          <a:p>
            <a:pPr>
              <a:buNone/>
            </a:pPr>
            <a:r>
              <a:rPr lang="ru-RU" sz="11500" dirty="0" smtClean="0">
                <a:solidFill>
                  <a:schemeClr val="tx2">
                    <a:lumMod val="75000"/>
                  </a:schemeClr>
                </a:solidFill>
                <a:latin typeface="Century Schoolbook" pitchFamily="18" charset="0"/>
              </a:rPr>
              <a:t>?</a:t>
            </a:r>
            <a:endParaRPr lang="ru-RU" sz="11500" dirty="0">
              <a:solidFill>
                <a:schemeClr val="tx2">
                  <a:lumMod val="75000"/>
                </a:schemeClr>
              </a:solidFill>
              <a:latin typeface="Century Schoolbook" pitchFamily="18" charset="0"/>
            </a:endParaRPr>
          </a:p>
        </p:txBody>
      </p:sp>
      <p:pic>
        <p:nvPicPr>
          <p:cNvPr id="6146" name="Picture 2" descr="https://cdn2.hubspot.net/hubfs/5257261/Images%20Site%20web/pourquoi-investir-reunion.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597" y="2941898"/>
            <a:ext cx="4786346" cy="3916102"/>
          </a:xfrm>
          <a:prstGeom prst="rect">
            <a:avLst/>
          </a:prstGeom>
          <a:noFill/>
        </p:spPr>
      </p:pic>
      <p:pic>
        <p:nvPicPr>
          <p:cNvPr id="6150" name="Picture 6" descr="https://avatars.mds.yandex.net/get-pdb/1867991/4f103b8e-13ed-4efb-90db-d147aca1d966/s1200?webp=false"/>
          <p:cNvPicPr>
            <a:picLocks noChangeAspect="1" noChangeArrowheads="1"/>
          </p:cNvPicPr>
          <p:nvPr/>
        </p:nvPicPr>
        <p:blipFill>
          <a:blip r:embed="rId3"/>
          <a:srcRect/>
          <a:stretch>
            <a:fillRect/>
          </a:stretch>
        </p:blipFill>
        <p:spPr bwMode="auto">
          <a:xfrm rot="20135987" flipV="1">
            <a:off x="-1219966" y="-160521"/>
            <a:ext cx="5319208" cy="260178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1800000">
                                      <p:cBhvr>
                                        <p:cTn id="6" dur="2000" fill="hold"/>
                                        <p:tgtEl>
                                          <p:spTgt spid="3">
                                            <p:txEl>
                                              <p:pRg st="0" end="0"/>
                                            </p:txEl>
                                          </p:spTgt>
                                        </p:tgtEl>
                                        <p:attrNameLst>
                                          <p:attrName>r</p:attrName>
                                        </p:attrNameLst>
                                      </p:cBhvr>
                                    </p:animRot>
                                  </p:childTnLst>
                                </p:cTn>
                              </p:par>
                            </p:childTnLst>
                          </p:cTn>
                        </p:par>
                        <p:par>
                          <p:cTn id="7" fill="hold">
                            <p:stCondLst>
                              <p:cond delay="2000"/>
                            </p:stCondLst>
                            <p:childTnLst>
                              <p:par>
                                <p:cTn id="8" presetID="8" presetClass="emph" presetSubtype="0" fill="hold" grpId="1" nodeType="afterEffect">
                                  <p:stCondLst>
                                    <p:cond delay="0"/>
                                  </p:stCondLst>
                                  <p:childTnLst>
                                    <p:animRot by="-3600000">
                                      <p:cBhvr>
                                        <p:cTn id="9" dur="2000" fill="hold"/>
                                        <p:tgtEl>
                                          <p:spTgt spid="3">
                                            <p:txEl>
                                              <p:pRg st="0" end="0"/>
                                            </p:txEl>
                                          </p:spTgt>
                                        </p:tgtEl>
                                        <p:attrNameLst>
                                          <p:attrName>r</p:attrName>
                                        </p:attrNameLst>
                                      </p:cBhvr>
                                    </p:animRot>
                                  </p:childTnLst>
                                </p:cTn>
                              </p:par>
                            </p:childTnLst>
                          </p:cTn>
                        </p:par>
                        <p:par>
                          <p:cTn id="10" fill="hold">
                            <p:stCondLst>
                              <p:cond delay="4000"/>
                            </p:stCondLst>
                            <p:childTnLst>
                              <p:par>
                                <p:cTn id="11" presetID="8" presetClass="emph" presetSubtype="0" fill="hold" grpId="2" nodeType="afterEffect">
                                  <p:stCondLst>
                                    <p:cond delay="0"/>
                                  </p:stCondLst>
                                  <p:childTnLst>
                                    <p:animRot by="1800000">
                                      <p:cBhvr>
                                        <p:cTn id="12"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429000"/>
            <a:ext cx="8229600" cy="2697163"/>
          </a:xfrm>
          <a:ln>
            <a:solidFill>
              <a:schemeClr val="bg1"/>
            </a:solidFill>
          </a:ln>
        </p:spPr>
        <p:txBody>
          <a:bodyPr>
            <a:normAutofit fontScale="85000" lnSpcReduction="20000"/>
          </a:bodyPr>
          <a:lstStyle/>
          <a:p>
            <a:pPr marL="0" indent="180975">
              <a:buNone/>
            </a:pPr>
            <a:r>
              <a:rPr lang="ru-RU" sz="2600" b="1" i="1" dirty="0">
                <a:solidFill>
                  <a:srgbClr val="352844"/>
                </a:solidFill>
                <a:latin typeface="Century Schoolbook" pitchFamily="18" charset="0"/>
              </a:rPr>
              <a:t>Первый способ - с помощью салфетки.</a:t>
            </a:r>
            <a:r>
              <a:rPr lang="ru-RU" sz="2600" i="1" dirty="0">
                <a:solidFill>
                  <a:srgbClr val="352844"/>
                </a:solidFill>
                <a:latin typeface="Century Schoolbook" pitchFamily="18" charset="0"/>
              </a:rPr>
              <a:t> </a:t>
            </a:r>
          </a:p>
          <a:p>
            <a:pPr marL="0" indent="180975">
              <a:buNone/>
            </a:pPr>
            <a:r>
              <a:rPr lang="ru-RU" sz="2600" dirty="0">
                <a:solidFill>
                  <a:schemeClr val="accent4">
                    <a:lumMod val="50000"/>
                  </a:schemeClr>
                </a:solidFill>
                <a:latin typeface="Century Schoolbook" pitchFamily="18" charset="0"/>
              </a:rPr>
              <a:t>Нам </a:t>
            </a:r>
            <a:r>
              <a:rPr lang="ru-RU" sz="2600" dirty="0" smtClean="0">
                <a:solidFill>
                  <a:schemeClr val="accent4">
                    <a:lumMod val="50000"/>
                  </a:schemeClr>
                </a:solidFill>
                <a:latin typeface="Century Schoolbook" pitchFamily="18" charset="0"/>
              </a:rPr>
              <a:t>понадобится</a:t>
            </a:r>
            <a:r>
              <a:rPr lang="ru-RU" sz="2600" dirty="0">
                <a:solidFill>
                  <a:schemeClr val="accent4">
                    <a:lumMod val="50000"/>
                  </a:schemeClr>
                </a:solidFill>
                <a:latin typeface="Century Schoolbook" pitchFamily="18" charset="0"/>
              </a:rPr>
              <a:t>: пол салфетки и ручка.</a:t>
            </a:r>
          </a:p>
          <a:p>
            <a:pPr marL="0" indent="180975">
              <a:buNone/>
            </a:pPr>
            <a:r>
              <a:rPr lang="ru-RU" sz="2600" i="1" dirty="0">
                <a:solidFill>
                  <a:schemeClr val="accent4">
                    <a:lumMod val="50000"/>
                  </a:schemeClr>
                </a:solidFill>
                <a:latin typeface="Century Schoolbook" pitchFamily="18" charset="0"/>
              </a:rPr>
              <a:t> </a:t>
            </a:r>
          </a:p>
          <a:p>
            <a:pPr marL="0" indent="180975">
              <a:buNone/>
            </a:pPr>
            <a:r>
              <a:rPr lang="ru-RU" sz="2600" i="1" dirty="0" smtClean="0">
                <a:solidFill>
                  <a:schemeClr val="accent4">
                    <a:lumMod val="50000"/>
                  </a:schemeClr>
                </a:solidFill>
                <a:latin typeface="Century Schoolbook" pitchFamily="18" charset="0"/>
              </a:rPr>
              <a:t>1. Складываем </a:t>
            </a:r>
            <a:r>
              <a:rPr lang="ru-RU" sz="2600" i="1" dirty="0">
                <a:solidFill>
                  <a:schemeClr val="accent4">
                    <a:lumMod val="50000"/>
                  </a:schemeClr>
                </a:solidFill>
                <a:latin typeface="Century Schoolbook" pitchFamily="18" charset="0"/>
              </a:rPr>
              <a:t>салфетку в несколько раз и зажимаем её двумя пальцами правой руки – мизинцем и безымянным, остальные пальцы выпрямлены. </a:t>
            </a:r>
          </a:p>
          <a:p>
            <a:pPr marL="0" indent="180975">
              <a:buNone/>
            </a:pPr>
            <a:r>
              <a:rPr lang="ru-RU" sz="2600" i="1" dirty="0" smtClean="0">
                <a:solidFill>
                  <a:schemeClr val="accent4">
                    <a:lumMod val="50000"/>
                  </a:schemeClr>
                </a:solidFill>
                <a:latin typeface="Century Schoolbook" pitchFamily="18" charset="0"/>
              </a:rPr>
              <a:t>2. Теперь </a:t>
            </a:r>
            <a:r>
              <a:rPr lang="ru-RU" sz="2600" i="1" dirty="0">
                <a:solidFill>
                  <a:schemeClr val="accent4">
                    <a:lumMod val="50000"/>
                  </a:schemeClr>
                </a:solidFill>
                <a:latin typeface="Century Schoolbook" pitchFamily="18" charset="0"/>
              </a:rPr>
              <a:t>свободными пальцами берём в правую руку ручку и, о чудо, ребёнок держит её правильно! </a:t>
            </a:r>
          </a:p>
          <a:p>
            <a:endParaRPr lang="ru-RU" dirty="0"/>
          </a:p>
        </p:txBody>
      </p:sp>
      <p:pic>
        <p:nvPicPr>
          <p:cNvPr id="4098" name="Picture 2" descr="https://stolicadetstva.com/images/text/97ea83e6971e27098d4388532f482617.jpg"/>
          <p:cNvPicPr>
            <a:picLocks noChangeAspect="1" noChangeArrowheads="1"/>
          </p:cNvPicPr>
          <p:nvPr/>
        </p:nvPicPr>
        <p:blipFill>
          <a:blip r:embed="rId2"/>
          <a:srcRect/>
          <a:stretch>
            <a:fillRect/>
          </a:stretch>
        </p:blipFill>
        <p:spPr bwMode="auto">
          <a:xfrm>
            <a:off x="0" y="0"/>
            <a:ext cx="3357554" cy="3223252"/>
          </a:xfrm>
          <a:prstGeom prst="rect">
            <a:avLst/>
          </a:prstGeom>
          <a:noFill/>
          <a:ln>
            <a:solidFill>
              <a:schemeClr val="bg1">
                <a:lumMod val="95000"/>
              </a:schemeClr>
            </a:solidFill>
          </a:ln>
        </p:spPr>
      </p:pic>
      <p:pic>
        <p:nvPicPr>
          <p:cNvPr id="4100" name="Picture 4" descr="https://stolicadetstva.com/images/text/205eaaa61f56b08884c99d061fcf0c2d.jpg"/>
          <p:cNvPicPr>
            <a:picLocks noChangeAspect="1" noChangeArrowheads="1"/>
          </p:cNvPicPr>
          <p:nvPr/>
        </p:nvPicPr>
        <p:blipFill>
          <a:blip r:embed="rId3"/>
          <a:srcRect/>
          <a:stretch>
            <a:fillRect/>
          </a:stretch>
        </p:blipFill>
        <p:spPr bwMode="auto">
          <a:xfrm>
            <a:off x="3286116" y="0"/>
            <a:ext cx="3071834" cy="3238025"/>
          </a:xfrm>
          <a:prstGeom prst="rect">
            <a:avLst/>
          </a:prstGeom>
          <a:noFill/>
          <a:ln>
            <a:solidFill>
              <a:schemeClr val="bg1"/>
            </a:solidFill>
          </a:ln>
        </p:spPr>
      </p:pic>
      <p:pic>
        <p:nvPicPr>
          <p:cNvPr id="4102" name="Picture 6" descr="https://stolicadetstva.com/images/text/a6a79c32b63fc9915b22000fe0c937b2.jpg"/>
          <p:cNvPicPr>
            <a:picLocks noChangeAspect="1" noChangeArrowheads="1"/>
          </p:cNvPicPr>
          <p:nvPr/>
        </p:nvPicPr>
        <p:blipFill>
          <a:blip r:embed="rId4"/>
          <a:srcRect/>
          <a:stretch>
            <a:fillRect/>
          </a:stretch>
        </p:blipFill>
        <p:spPr bwMode="auto">
          <a:xfrm>
            <a:off x="6286511" y="0"/>
            <a:ext cx="2857489" cy="3250326"/>
          </a:xfrm>
          <a:prstGeom prst="rect">
            <a:avLst/>
          </a:prstGeom>
          <a:noFill/>
          <a:ln>
            <a:solidFill>
              <a:schemeClr val="bg1"/>
            </a:solidFill>
          </a:ln>
        </p:spPr>
      </p:pic>
      <p:pic>
        <p:nvPicPr>
          <p:cNvPr id="7" name="Picture 14" descr="Как научить ребенка правильно держать ручку или карандаш - Лайфхакер"/>
          <p:cNvPicPr>
            <a:picLocks noChangeAspect="1" noChangeArrowheads="1"/>
          </p:cNvPicPr>
          <p:nvPr/>
        </p:nvPicPr>
        <p:blipFill>
          <a:blip r:embed="rId5"/>
          <a:srcRect/>
          <a:stretch>
            <a:fillRect/>
          </a:stretch>
        </p:blipFill>
        <p:spPr bwMode="auto">
          <a:xfrm>
            <a:off x="2643174" y="428604"/>
            <a:ext cx="3643306" cy="45191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929066"/>
            <a:ext cx="8229600" cy="2197097"/>
          </a:xfrm>
          <a:ln>
            <a:solidFill>
              <a:schemeClr val="bg1"/>
            </a:solidFill>
          </a:ln>
        </p:spPr>
        <p:txBody>
          <a:bodyPr>
            <a:normAutofit fontScale="70000" lnSpcReduction="20000"/>
          </a:bodyPr>
          <a:lstStyle/>
          <a:p>
            <a:pPr marL="0" indent="179388" algn="just">
              <a:buNone/>
            </a:pPr>
            <a:r>
              <a:rPr lang="ru-RU" b="1" i="1" dirty="0">
                <a:solidFill>
                  <a:srgbClr val="352844"/>
                </a:solidFill>
                <a:latin typeface="Century Schoolbook" pitchFamily="18" charset="0"/>
              </a:rPr>
              <a:t>Второй способ – аналогия с дротиком.</a:t>
            </a:r>
            <a:r>
              <a:rPr lang="ru-RU" i="1" dirty="0">
                <a:solidFill>
                  <a:srgbClr val="352844"/>
                </a:solidFill>
                <a:latin typeface="Century Schoolbook" pitchFamily="18" charset="0"/>
              </a:rPr>
              <a:t> </a:t>
            </a:r>
          </a:p>
          <a:p>
            <a:pPr marL="0" indent="179388" algn="just">
              <a:buNone/>
            </a:pPr>
            <a:r>
              <a:rPr lang="ru-RU" dirty="0">
                <a:solidFill>
                  <a:schemeClr val="accent4">
                    <a:lumMod val="50000"/>
                  </a:schemeClr>
                </a:solidFill>
                <a:latin typeface="Century Schoolbook" pitchFamily="18" charset="0"/>
              </a:rPr>
              <a:t>Наверняка, хоть раз в жизни каждый из нас играл в </a:t>
            </a:r>
            <a:r>
              <a:rPr lang="ru-RU" dirty="0" err="1">
                <a:solidFill>
                  <a:schemeClr val="accent4">
                    <a:lumMod val="50000"/>
                  </a:schemeClr>
                </a:solidFill>
                <a:latin typeface="Century Schoolbook" pitchFamily="18" charset="0"/>
              </a:rPr>
              <a:t>дартс</a:t>
            </a:r>
            <a:r>
              <a:rPr lang="ru-RU" dirty="0">
                <a:solidFill>
                  <a:schemeClr val="accent4">
                    <a:lumMod val="50000"/>
                  </a:schemeClr>
                </a:solidFill>
                <a:latin typeface="Century Schoolbook" pitchFamily="18" charset="0"/>
              </a:rPr>
              <a:t>, где нужно дротиком попасть в цель. Так вот, чтобы дротик полетел куда надо, его обязательно нужно зажать в руке тремя пальцами. Когда ребёнок берёт в руку ручку, напоминайте ему, что нужно держать её как дротик. </a:t>
            </a:r>
          </a:p>
          <a:p>
            <a:pPr marL="0" indent="179388">
              <a:buNone/>
            </a:pPr>
            <a:endParaRPr lang="ru-RU" dirty="0">
              <a:solidFill>
                <a:schemeClr val="accent4">
                  <a:lumMod val="50000"/>
                </a:schemeClr>
              </a:solidFill>
              <a:latin typeface="Century Schoolbook" pitchFamily="18" charset="0"/>
            </a:endParaRPr>
          </a:p>
        </p:txBody>
      </p:sp>
      <p:pic>
        <p:nvPicPr>
          <p:cNvPr id="4" name="Picture 12" descr="https://stolicadetstva.com/images/text/8d97f5c86848446e232c0b8d60b47f36.jpg"/>
          <p:cNvPicPr>
            <a:picLocks noChangeAspect="1" noChangeArrowheads="1"/>
          </p:cNvPicPr>
          <p:nvPr/>
        </p:nvPicPr>
        <p:blipFill>
          <a:blip r:embed="rId2"/>
          <a:srcRect/>
          <a:stretch>
            <a:fillRect/>
          </a:stretch>
        </p:blipFill>
        <p:spPr bwMode="auto">
          <a:xfrm>
            <a:off x="928662" y="357166"/>
            <a:ext cx="7304673" cy="3071834"/>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857628"/>
            <a:ext cx="8229600" cy="2643206"/>
          </a:xfrm>
          <a:ln>
            <a:solidFill>
              <a:schemeClr val="bg1"/>
            </a:solidFill>
          </a:ln>
        </p:spPr>
        <p:txBody>
          <a:bodyPr>
            <a:normAutofit fontScale="55000" lnSpcReduction="20000"/>
          </a:bodyPr>
          <a:lstStyle/>
          <a:p>
            <a:pPr marL="0" indent="179388" algn="just">
              <a:buNone/>
            </a:pPr>
            <a:r>
              <a:rPr lang="ru-RU" sz="3600" b="1" i="1" dirty="0">
                <a:solidFill>
                  <a:srgbClr val="352844"/>
                </a:solidFill>
                <a:latin typeface="Century Schoolbook" pitchFamily="18" charset="0"/>
              </a:rPr>
              <a:t>Третий способ - ручка «самоучка». </a:t>
            </a:r>
            <a:endParaRPr lang="ru-RU" sz="3600" i="1" dirty="0">
              <a:solidFill>
                <a:srgbClr val="352844"/>
              </a:solidFill>
              <a:latin typeface="Century Schoolbook" pitchFamily="18" charset="0"/>
            </a:endParaRPr>
          </a:p>
          <a:p>
            <a:pPr marL="0" indent="179388" algn="just">
              <a:buNone/>
            </a:pPr>
            <a:r>
              <a:rPr lang="ru-RU" sz="3600" dirty="0">
                <a:solidFill>
                  <a:schemeClr val="accent4">
                    <a:lumMod val="50000"/>
                  </a:schemeClr>
                </a:solidFill>
                <a:latin typeface="Century Schoolbook" pitchFamily="18" charset="0"/>
              </a:rPr>
              <a:t>Есть специальное устройство, которое надевается на ручку. Благодаря ему взять ручку неправильно просто невозможно. Можно найти подобные насадки в форме зверюшек и различной расцветки. Они бывают как для правшей, так и для левшей. </a:t>
            </a:r>
          </a:p>
          <a:p>
            <a:pPr marL="0" indent="179388" algn="just">
              <a:buNone/>
            </a:pPr>
            <a:r>
              <a:rPr lang="ru-RU" sz="3600" dirty="0">
                <a:solidFill>
                  <a:schemeClr val="accent4">
                    <a:lumMod val="50000"/>
                  </a:schemeClr>
                </a:solidFill>
                <a:latin typeface="Century Schoolbook" pitchFamily="18" charset="0"/>
              </a:rPr>
              <a:t>Кстати, для малышей, которые только учатся держать в руках ложечку, есть специальная </a:t>
            </a:r>
            <a:r>
              <a:rPr lang="ru-RU" sz="3600" dirty="0" err="1">
                <a:solidFill>
                  <a:schemeClr val="accent4">
                    <a:lumMod val="50000"/>
                  </a:schemeClr>
                </a:solidFill>
                <a:latin typeface="Century Schoolbook" pitchFamily="18" charset="0"/>
              </a:rPr>
              <a:t>ложка-обучалка</a:t>
            </a:r>
            <a:r>
              <a:rPr lang="ru-RU" sz="3600" dirty="0">
                <a:solidFill>
                  <a:schemeClr val="accent4">
                    <a:lumMod val="50000"/>
                  </a:schemeClr>
                </a:solidFill>
                <a:latin typeface="Century Schoolbook" pitchFamily="18" charset="0"/>
              </a:rPr>
              <a:t>, благодаря которой ваш ребёнок сможет научиться правильно брать столовые приборы в руку.</a:t>
            </a:r>
            <a:r>
              <a:rPr lang="ru-RU" dirty="0">
                <a:solidFill>
                  <a:schemeClr val="accent4">
                    <a:lumMod val="50000"/>
                  </a:schemeClr>
                </a:solidFill>
                <a:latin typeface="Century Schoolbook" pitchFamily="18" charset="0"/>
              </a:rPr>
              <a:t> </a:t>
            </a:r>
            <a:r>
              <a:rPr lang="ru-RU" dirty="0"/>
              <a:t/>
            </a:r>
            <a:br>
              <a:rPr lang="ru-RU" dirty="0"/>
            </a:br>
            <a:endParaRPr lang="ru-RU" dirty="0"/>
          </a:p>
        </p:txBody>
      </p:sp>
      <p:pic>
        <p:nvPicPr>
          <p:cNvPr id="4" name="Picture 6" descr="https://stolicadetstva.com/images/text/b711ba48be9a991ad9f5c67ce31f0f28.jpg"/>
          <p:cNvPicPr>
            <a:picLocks noChangeAspect="1" noChangeArrowheads="1"/>
          </p:cNvPicPr>
          <p:nvPr/>
        </p:nvPicPr>
        <p:blipFill>
          <a:blip r:embed="rId2"/>
          <a:srcRect/>
          <a:stretch>
            <a:fillRect/>
          </a:stretch>
        </p:blipFill>
        <p:spPr bwMode="auto">
          <a:xfrm>
            <a:off x="5214942" y="0"/>
            <a:ext cx="3500462" cy="3500462"/>
          </a:xfrm>
          <a:prstGeom prst="rect">
            <a:avLst/>
          </a:prstGeom>
          <a:noFill/>
          <a:ln>
            <a:solidFill>
              <a:schemeClr val="accent1">
                <a:lumMod val="50000"/>
              </a:schemeClr>
            </a:solidFill>
          </a:ln>
        </p:spPr>
      </p:pic>
      <p:pic>
        <p:nvPicPr>
          <p:cNvPr id="5" name="Picture 2" descr="Как научить держать ручку: можно ли с помощью резинки обучить ..."/>
          <p:cNvPicPr>
            <a:picLocks noChangeAspect="1" noChangeArrowheads="1"/>
          </p:cNvPicPr>
          <p:nvPr/>
        </p:nvPicPr>
        <p:blipFill>
          <a:blip r:embed="rId3"/>
          <a:srcRect/>
          <a:stretch>
            <a:fillRect/>
          </a:stretch>
        </p:blipFill>
        <p:spPr bwMode="auto">
          <a:xfrm>
            <a:off x="357158" y="0"/>
            <a:ext cx="4647883" cy="3500438"/>
          </a:xfrm>
          <a:prstGeom prst="rect">
            <a:avLst/>
          </a:prstGeom>
          <a:noFill/>
          <a:ln>
            <a:solidFill>
              <a:schemeClr val="accent1">
                <a:lumMod val="50000"/>
              </a:schemeClr>
            </a:solidFill>
          </a:ln>
        </p:spPr>
      </p:pic>
      <p:pic>
        <p:nvPicPr>
          <p:cNvPr id="6" name="Picture 8" descr="https://stolicadetstva.com/images/text/9fc5d35967f719ca3a4dc6534d218049.jpg"/>
          <p:cNvPicPr>
            <a:picLocks noChangeAspect="1" noChangeArrowheads="1"/>
          </p:cNvPicPr>
          <p:nvPr/>
        </p:nvPicPr>
        <p:blipFill>
          <a:blip r:embed="rId4"/>
          <a:srcRect/>
          <a:stretch>
            <a:fillRect/>
          </a:stretch>
        </p:blipFill>
        <p:spPr bwMode="auto">
          <a:xfrm>
            <a:off x="5357786" y="0"/>
            <a:ext cx="3786214" cy="3500438"/>
          </a:xfrm>
          <a:prstGeom prst="rect">
            <a:avLst/>
          </a:prstGeom>
          <a:noFill/>
        </p:spPr>
      </p:pic>
      <p:pic>
        <p:nvPicPr>
          <p:cNvPr id="25602" name="Picture 2" descr="Держатель ручки Aliexpress Free Shipping 5pcs Best gift Dolphin ..."/>
          <p:cNvPicPr>
            <a:picLocks noChangeAspect="1" noChangeArrowheads="1"/>
          </p:cNvPicPr>
          <p:nvPr/>
        </p:nvPicPr>
        <p:blipFill>
          <a:blip r:embed="rId5">
            <a:lum bright="10000" contrast="30000"/>
          </a:blip>
          <a:srcRect l="14757" t="15046" r="14930" b="18981"/>
          <a:stretch>
            <a:fillRect/>
          </a:stretch>
        </p:blipFill>
        <p:spPr bwMode="auto">
          <a:xfrm>
            <a:off x="285720" y="0"/>
            <a:ext cx="4974306" cy="3500438"/>
          </a:xfrm>
          <a:prstGeom prst="rect">
            <a:avLst/>
          </a:prstGeom>
          <a:noFill/>
        </p:spPr>
      </p:pic>
      <p:pic>
        <p:nvPicPr>
          <p:cNvPr id="25604" name="Picture 4" descr="Как правильно держать ручку при письме: учим ребенка-первоклассника"/>
          <p:cNvPicPr>
            <a:picLocks noChangeAspect="1" noChangeArrowheads="1"/>
          </p:cNvPicPr>
          <p:nvPr/>
        </p:nvPicPr>
        <p:blipFill>
          <a:blip r:embed="rId6"/>
          <a:srcRect/>
          <a:stretch>
            <a:fillRect/>
          </a:stretch>
        </p:blipFill>
        <p:spPr bwMode="auto">
          <a:xfrm>
            <a:off x="0" y="0"/>
            <a:ext cx="9144000" cy="6858000"/>
          </a:xfrm>
          <a:prstGeom prst="rect">
            <a:avLst/>
          </a:prstGeom>
          <a:noFill/>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1000"/>
                                        <p:tgtEl>
                                          <p:spTgt spid="25602"/>
                                        </p:tgtEl>
                                      </p:cBhvr>
                                    </p:animEffect>
                                    <p:anim calcmode="lin" valueType="num">
                                      <p:cBhvr>
                                        <p:cTn id="8" dur="1000" fill="hold"/>
                                        <p:tgtEl>
                                          <p:spTgt spid="25602"/>
                                        </p:tgtEl>
                                        <p:attrNameLst>
                                          <p:attrName>ppt_x</p:attrName>
                                        </p:attrNameLst>
                                      </p:cBhvr>
                                      <p:tavLst>
                                        <p:tav tm="0">
                                          <p:val>
                                            <p:strVal val="#ppt_x"/>
                                          </p:val>
                                        </p:tav>
                                        <p:tav tm="100000">
                                          <p:val>
                                            <p:strVal val="#ppt_x"/>
                                          </p:val>
                                        </p:tav>
                                      </p:tavLst>
                                    </p:anim>
                                    <p:anim calcmode="lin" valueType="num">
                                      <p:cBhvr>
                                        <p:cTn id="9" dur="900" decel="100000" fill="hold"/>
                                        <p:tgtEl>
                                          <p:spTgt spid="2560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60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8" presetClass="entr" presetSubtype="0" accel="100000" fill="hold" nodeType="clickEffect">
                                  <p:stCondLst>
                                    <p:cond delay="0"/>
                                  </p:stCondLst>
                                  <p:childTnLst>
                                    <p:set>
                                      <p:cBhvr>
                                        <p:cTn id="22" dur="1" fill="hold">
                                          <p:stCondLst>
                                            <p:cond delay="0"/>
                                          </p:stCondLst>
                                        </p:cTn>
                                        <p:tgtEl>
                                          <p:spTgt spid="25604"/>
                                        </p:tgtEl>
                                        <p:attrNameLst>
                                          <p:attrName>style.visibility</p:attrName>
                                        </p:attrNameLst>
                                      </p:cBhvr>
                                      <p:to>
                                        <p:strVal val="visible"/>
                                      </p:to>
                                    </p:set>
                                    <p:anim calcmode="lin" valueType="num">
                                      <p:cBhvr>
                                        <p:cTn id="23" dur="2000" fill="hold"/>
                                        <p:tgtEl>
                                          <p:spTgt spid="25604"/>
                                        </p:tgtEl>
                                        <p:attrNameLst>
                                          <p:attrName>ppt_w</p:attrName>
                                        </p:attrNameLst>
                                      </p:cBhvr>
                                      <p:tavLst>
                                        <p:tav tm="0">
                                          <p:val>
                                            <p:strVal val="#ppt_w*2.5"/>
                                          </p:val>
                                        </p:tav>
                                        <p:tav tm="100000">
                                          <p:val>
                                            <p:strVal val="#ppt_w"/>
                                          </p:val>
                                        </p:tav>
                                      </p:tavLst>
                                    </p:anim>
                                    <p:anim calcmode="lin" valueType="num">
                                      <p:cBhvr>
                                        <p:cTn id="24" dur="2000" fill="hold"/>
                                        <p:tgtEl>
                                          <p:spTgt spid="25604"/>
                                        </p:tgtEl>
                                        <p:attrNameLst>
                                          <p:attrName>ppt_h</p:attrName>
                                        </p:attrNameLst>
                                      </p:cBhvr>
                                      <p:tavLst>
                                        <p:tav tm="0">
                                          <p:val>
                                            <p:strVal val="#ppt_h*0.01"/>
                                          </p:val>
                                        </p:tav>
                                        <p:tav tm="100000">
                                          <p:val>
                                            <p:strVal val="#ppt_h"/>
                                          </p:val>
                                        </p:tav>
                                      </p:tavLst>
                                    </p:anim>
                                    <p:anim calcmode="lin" valueType="num">
                                      <p:cBhvr>
                                        <p:cTn id="25" dur="2000" fill="hold"/>
                                        <p:tgtEl>
                                          <p:spTgt spid="25604"/>
                                        </p:tgtEl>
                                        <p:attrNameLst>
                                          <p:attrName>ppt_x</p:attrName>
                                        </p:attrNameLst>
                                      </p:cBhvr>
                                      <p:tavLst>
                                        <p:tav tm="0">
                                          <p:val>
                                            <p:strVal val="#ppt_x"/>
                                          </p:val>
                                        </p:tav>
                                        <p:tav tm="100000">
                                          <p:val>
                                            <p:strVal val="#ppt_x"/>
                                          </p:val>
                                        </p:tav>
                                      </p:tavLst>
                                    </p:anim>
                                    <p:anim calcmode="lin" valueType="num">
                                      <p:cBhvr>
                                        <p:cTn id="26" dur="2000" fill="hold"/>
                                        <p:tgtEl>
                                          <p:spTgt spid="25604"/>
                                        </p:tgtEl>
                                        <p:attrNameLst>
                                          <p:attrName>ppt_y</p:attrName>
                                        </p:attrNameLst>
                                      </p:cBhvr>
                                      <p:tavLst>
                                        <p:tav tm="0">
                                          <p:val>
                                            <p:strVal val="#ppt_h+1"/>
                                          </p:val>
                                        </p:tav>
                                        <p:tav tm="100000">
                                          <p:val>
                                            <p:strVal val="#ppt_y"/>
                                          </p:val>
                                        </p:tav>
                                      </p:tavLst>
                                    </p:anim>
                                    <p:animEffect transition="in" filter="fade">
                                      <p:cBhvr>
                                        <p:cTn id="27" dur="20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571876"/>
            <a:ext cx="8229600" cy="2554287"/>
          </a:xfrm>
          <a:ln>
            <a:solidFill>
              <a:schemeClr val="bg1"/>
            </a:solidFill>
          </a:ln>
        </p:spPr>
        <p:txBody>
          <a:bodyPr>
            <a:normAutofit fontScale="70000" lnSpcReduction="20000"/>
          </a:bodyPr>
          <a:lstStyle/>
          <a:p>
            <a:pPr marL="0" indent="179388" algn="just">
              <a:buNone/>
            </a:pPr>
            <a:r>
              <a:rPr lang="ru-RU" b="1" i="1" dirty="0">
                <a:solidFill>
                  <a:srgbClr val="352844"/>
                </a:solidFill>
                <a:latin typeface="Century Schoolbook" pitchFamily="18" charset="0"/>
              </a:rPr>
              <a:t>Четвёртый способ - ручка с "подсказкой" для пальцев. </a:t>
            </a:r>
            <a:r>
              <a:rPr lang="ru-RU" b="1" dirty="0">
                <a:solidFill>
                  <a:schemeClr val="accent4">
                    <a:lumMod val="50000"/>
                  </a:schemeClr>
                </a:solidFill>
                <a:latin typeface="Century Schoolbook" pitchFamily="18" charset="0"/>
              </a:rPr>
              <a:t>          </a:t>
            </a:r>
            <a:endParaRPr lang="ru-RU" dirty="0">
              <a:solidFill>
                <a:schemeClr val="accent4">
                  <a:lumMod val="50000"/>
                </a:schemeClr>
              </a:solidFill>
              <a:latin typeface="Century Schoolbook" pitchFamily="18" charset="0"/>
            </a:endParaRPr>
          </a:p>
          <a:p>
            <a:pPr marL="0" indent="179388" algn="just">
              <a:buNone/>
            </a:pPr>
            <a:r>
              <a:rPr lang="ru-RU" dirty="0">
                <a:solidFill>
                  <a:schemeClr val="accent4">
                    <a:lumMod val="50000"/>
                  </a:schemeClr>
                </a:solidFill>
                <a:latin typeface="Century Schoolbook" pitchFamily="18" charset="0"/>
              </a:rPr>
              <a:t> Ручка серии </a:t>
            </a:r>
            <a:r>
              <a:rPr lang="ru-RU" dirty="0" err="1">
                <a:solidFill>
                  <a:schemeClr val="accent4">
                    <a:lumMod val="50000"/>
                  </a:schemeClr>
                </a:solidFill>
                <a:latin typeface="Century Schoolbook" pitchFamily="18" charset="0"/>
              </a:rPr>
              <a:t>Stаbilо</a:t>
            </a:r>
            <a:r>
              <a:rPr lang="ru-RU" dirty="0">
                <a:solidFill>
                  <a:schemeClr val="accent4">
                    <a:lumMod val="50000"/>
                  </a:schemeClr>
                </a:solidFill>
                <a:latin typeface="Century Schoolbook" pitchFamily="18" charset="0"/>
              </a:rPr>
              <a:t> </a:t>
            </a:r>
            <a:r>
              <a:rPr lang="ru-RU" dirty="0" err="1">
                <a:solidFill>
                  <a:schemeClr val="accent4">
                    <a:lumMod val="50000"/>
                  </a:schemeClr>
                </a:solidFill>
                <a:latin typeface="Century Schoolbook" pitchFamily="18" charset="0"/>
              </a:rPr>
              <a:t>LеftRight</a:t>
            </a:r>
            <a:r>
              <a:rPr lang="ru-RU" dirty="0">
                <a:solidFill>
                  <a:schemeClr val="accent4">
                    <a:lumMod val="50000"/>
                  </a:schemeClr>
                </a:solidFill>
                <a:latin typeface="Century Schoolbook" pitchFamily="18" charset="0"/>
              </a:rPr>
              <a:t> специально разработана и имеет трёхгранную форму, вес и длина ручки уменьшены. Также на корпусе ручки расположены углубления определённого размера, чтобы обеспечить правильное положение ручки в руке у ребёнка. </a:t>
            </a:r>
          </a:p>
          <a:p>
            <a:endParaRPr lang="ru-RU" dirty="0"/>
          </a:p>
        </p:txBody>
      </p:sp>
      <p:pic>
        <p:nvPicPr>
          <p:cNvPr id="5130" name="Picture 10" descr="https://stolicadetstva.com/images/text/3bbec1704eb1c7d3661c5b4178aab442.jpg"/>
          <p:cNvPicPr>
            <a:picLocks noChangeAspect="1" noChangeArrowheads="1"/>
          </p:cNvPicPr>
          <p:nvPr/>
        </p:nvPicPr>
        <p:blipFill>
          <a:blip r:embed="rId2"/>
          <a:srcRect/>
          <a:stretch>
            <a:fillRect/>
          </a:stretch>
        </p:blipFill>
        <p:spPr bwMode="auto">
          <a:xfrm>
            <a:off x="1643042" y="0"/>
            <a:ext cx="5784454" cy="2857520"/>
          </a:xfrm>
          <a:prstGeom prst="rect">
            <a:avLst/>
          </a:prstGeom>
          <a:noFill/>
          <a:ln>
            <a:solidFill>
              <a:schemeClr val="tx2">
                <a:lumMod val="75000"/>
              </a:schemeClr>
            </a:solidFill>
          </a:ln>
        </p:spPr>
      </p:pic>
    </p:spTree>
  </p:cSld>
  <p:clrMapOvr>
    <a:masterClrMapping/>
  </p:clrMapOvr>
  <p:transition>
    <p:comb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28596" y="3714752"/>
            <a:ext cx="8229600" cy="2928958"/>
          </a:xfrm>
          <a:ln>
            <a:solidFill>
              <a:schemeClr val="bg1"/>
            </a:solidFill>
          </a:ln>
        </p:spPr>
        <p:txBody>
          <a:bodyPr>
            <a:normAutofit fontScale="70000" lnSpcReduction="20000"/>
          </a:bodyPr>
          <a:lstStyle/>
          <a:p>
            <a:pPr marL="0" indent="179388">
              <a:buNone/>
            </a:pPr>
            <a:r>
              <a:rPr lang="ru-RU" b="1" i="1" dirty="0" smtClean="0">
                <a:solidFill>
                  <a:srgbClr val="352844"/>
                </a:solidFill>
                <a:latin typeface="Century Schoolbook" pitchFamily="18" charset="0"/>
              </a:rPr>
              <a:t>5 способ – «Уложить карандаш спать»</a:t>
            </a:r>
          </a:p>
          <a:p>
            <a:pPr marL="0" indent="179388" algn="just">
              <a:buNone/>
            </a:pPr>
            <a:r>
              <a:rPr lang="ru-RU" dirty="0">
                <a:solidFill>
                  <a:schemeClr val="accent4">
                    <a:lumMod val="50000"/>
                  </a:schemeClr>
                </a:solidFill>
                <a:latin typeface="Century Schoolbook" pitchFamily="18" charset="0"/>
              </a:rPr>
              <a:t>Представим, что средний палец – это кроватка. Положим карандаш на «кроватку». Под «голову» (конец карандаша) нужно подложить подушечку указательного пальца – «подушку». Сверху накрыть карандаш «одеялом» — подушечкой большого пальца. Теперь смело начинаем писать. Рука во время письма опирается на загнутый </a:t>
            </a:r>
            <a:r>
              <a:rPr lang="ru-RU" dirty="0" smtClean="0">
                <a:solidFill>
                  <a:schemeClr val="accent4">
                    <a:lumMod val="50000"/>
                  </a:schemeClr>
                </a:solidFill>
                <a:latin typeface="Century Schoolbook" pitchFamily="18" charset="0"/>
              </a:rPr>
              <a:t>внутрь мизинец.                                                                       </a:t>
            </a:r>
            <a:r>
              <a:rPr lang="ru-RU" dirty="0" smtClean="0">
                <a:solidFill>
                  <a:schemeClr val="accent5">
                    <a:lumMod val="40000"/>
                    <a:lumOff val="60000"/>
                  </a:schemeClr>
                </a:solidFill>
              </a:rPr>
              <a:t>.</a:t>
            </a:r>
            <a:r>
              <a:rPr lang="ru-RU" dirty="0" smtClean="0"/>
              <a:t>                            </a:t>
            </a:r>
            <a:r>
              <a:rPr lang="ru-RU" dirty="0" smtClean="0">
                <a:solidFill>
                  <a:schemeClr val="accent4">
                    <a:lumMod val="50000"/>
                  </a:schemeClr>
                </a:solidFill>
                <a:latin typeface="Century Schoolbook" pitchFamily="18" charset="0"/>
              </a:rPr>
              <a:t/>
            </a:r>
            <a:br>
              <a:rPr lang="ru-RU" dirty="0" smtClean="0">
                <a:solidFill>
                  <a:schemeClr val="accent4">
                    <a:lumMod val="50000"/>
                  </a:schemeClr>
                </a:solidFill>
                <a:latin typeface="Century Schoolbook" pitchFamily="18" charset="0"/>
              </a:rPr>
            </a:br>
            <a:endParaRPr lang="ru-RU" dirty="0">
              <a:solidFill>
                <a:schemeClr val="accent4">
                  <a:lumMod val="50000"/>
                </a:schemeClr>
              </a:solidFill>
              <a:latin typeface="Century Schoolbook" pitchFamily="18" charset="0"/>
            </a:endParaRPr>
          </a:p>
        </p:txBody>
      </p:sp>
      <p:sp>
        <p:nvSpPr>
          <p:cNvPr id="1025" name="Rectangle 1"/>
          <p:cNvSpPr>
            <a:spLocks noChangeArrowheads="1"/>
          </p:cNvSpPr>
          <p:nvPr/>
        </p:nvSpPr>
        <p:spPr bwMode="auto">
          <a:xfrm>
            <a:off x="0" y="0"/>
            <a:ext cx="312906" cy="69249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cs typeface="Arial" pitchFamily="34" charset="0"/>
              </a:rPr>
              <a:t>  </a:t>
            </a:r>
            <a:endParaRPr kumimoji="0" lang="ru-RU" sz="7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7100" b="0" i="0" u="none" strike="noStrike" cap="none" normalizeH="0" baseline="0" dirty="0" smtClean="0">
                <a:ln>
                  <a:noFill/>
                </a:ln>
                <a:solidFill>
                  <a:schemeClr val="tx1"/>
                </a:solidFill>
                <a:effectLst/>
                <a:latin typeface="Arial" pitchFamily="34" charset="0"/>
                <a:cs typeface="Arial" pitchFamily="34" charset="0"/>
              </a:rPr>
              <a:t/>
            </a:r>
            <a:br>
              <a:rPr kumimoji="0" lang="ru-RU" sz="7100" b="0" i="0" u="none" strike="noStrike" cap="none" normalizeH="0" baseline="0" dirty="0" smtClean="0">
                <a:ln>
                  <a:noFill/>
                </a:ln>
                <a:solidFill>
                  <a:schemeClr val="tx1"/>
                </a:solidFill>
                <a:effectLst/>
                <a:latin typeface="Arial" pitchFamily="34" charset="0"/>
                <a:cs typeface="Arial" pitchFamily="34" charset="0"/>
              </a:rPr>
            </a:br>
            <a:endParaRPr kumimoji="0" lang="ru-RU" sz="7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7100" b="0" i="0" u="none" strike="noStrike" cap="none" normalizeH="0" baseline="0" dirty="0" smtClean="0">
                <a:ln>
                  <a:noFill/>
                </a:ln>
                <a:solidFill>
                  <a:schemeClr val="tx1"/>
                </a:solidFill>
                <a:effectLst/>
                <a:latin typeface="Arial" pitchFamily="34" charset="0"/>
                <a:cs typeface="Arial" pitchFamily="34" charset="0"/>
              </a:rPr>
              <a:t/>
            </a:r>
            <a:br>
              <a:rPr kumimoji="0" lang="ru-RU" sz="7100" b="0" i="0" u="none" strike="noStrike" cap="none" normalizeH="0" baseline="0" dirty="0" smtClean="0">
                <a:ln>
                  <a:noFill/>
                </a:ln>
                <a:solidFill>
                  <a:schemeClr val="tx1"/>
                </a:solidFill>
                <a:effectLst/>
                <a:latin typeface="Arial" pitchFamily="34" charset="0"/>
                <a:cs typeface="Arial" pitchFamily="34" charset="0"/>
              </a:rPr>
            </a:br>
            <a:endParaRPr kumimoji="0" lang="ru-RU" sz="7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7100" b="0" i="0" u="none" strike="noStrike" cap="none" normalizeH="0" baseline="0" dirty="0" smtClean="0">
                <a:ln>
                  <a:noFill/>
                </a:ln>
                <a:solidFill>
                  <a:schemeClr val="tx1"/>
                </a:solidFill>
                <a:effectLst/>
                <a:latin typeface="Arial" pitchFamily="34" charset="0"/>
                <a:cs typeface="Arial" pitchFamily="34" charset="0"/>
              </a:rPr>
              <a:t/>
            </a:r>
            <a:br>
              <a:rPr kumimoji="0" lang="ru-RU" sz="7100" b="0" i="0" u="none" strike="noStrike" cap="none" normalizeH="0" baseline="0" dirty="0" smtClean="0">
                <a:ln>
                  <a:noFill/>
                </a:ln>
                <a:solidFill>
                  <a:schemeClr val="tx1"/>
                </a:solidFill>
                <a:effectLst/>
                <a:latin typeface="Arial" pitchFamily="34" charset="0"/>
                <a:cs typeface="Arial" pitchFamily="34" charset="0"/>
              </a:rPr>
            </a:br>
            <a:endParaRPr kumimoji="0" lang="ru-RU" sz="71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hello_html_a07fc4f.jpg"/>
          <p:cNvPicPr>
            <a:picLocks noChangeAspect="1" noChangeArrowheads="1"/>
          </p:cNvPicPr>
          <p:nvPr/>
        </p:nvPicPr>
        <p:blipFill>
          <a:blip r:embed="rId2"/>
          <a:srcRect/>
          <a:stretch>
            <a:fillRect/>
          </a:stretch>
        </p:blipFill>
        <p:spPr bwMode="auto">
          <a:xfrm>
            <a:off x="714348" y="0"/>
            <a:ext cx="7700316" cy="3429000"/>
          </a:xfrm>
          <a:prstGeom prst="rect">
            <a:avLst/>
          </a:prstGeom>
          <a:noFill/>
          <a:ln>
            <a:solidFill>
              <a:schemeClr val="accent4">
                <a:lumMod val="75000"/>
              </a:schemeClr>
            </a:solidFill>
          </a:ln>
        </p:spPr>
      </p:pic>
    </p:spTree>
  </p:cSld>
  <p:clrMapOvr>
    <a:masterClrMapping/>
  </p:clrMapOvr>
  <p:transition>
    <p:pull dir="l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651</Words>
  <Application>Microsoft Office PowerPoint</Application>
  <PresentationFormat>Экран (4:3)</PresentationFormat>
  <Paragraphs>52</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Calibri</vt:lpstr>
      <vt:lpstr>Century Schoolbook</vt:lpstr>
      <vt:lpstr>Monotype Corsiva</vt:lpstr>
      <vt:lpstr>Segoe Print</vt:lpstr>
      <vt:lpstr>Times New Roman</vt:lpstr>
      <vt:lpstr>Тема Office</vt:lpstr>
      <vt:lpstr>Памятка для родителей и воспитателей ДОУ</vt:lpstr>
      <vt:lpstr>Презентация PowerPoint</vt:lpstr>
      <vt:lpstr>Презентация PowerPoint</vt:lpstr>
      <vt:lpstr>Как же научить ребенка правильно держать ручку?</vt:lpstr>
      <vt:lpstr>Презентация PowerPoint</vt:lpstr>
      <vt:lpstr>Презентация PowerPoint</vt:lpstr>
      <vt:lpstr>Презентация PowerPoint</vt:lpstr>
      <vt:lpstr>Презентация PowerPoint</vt:lpstr>
      <vt:lpstr>Презентация PowerPoint</vt:lpstr>
      <vt:lpstr>Ключевым компонентом письма – является правильная посадка</vt:lpstr>
      <vt:lpstr>Презентация PowerPoint</vt:lpstr>
      <vt:lpstr>Что делать, если ваш ребенок левша?</vt:lpstr>
      <vt:lpstr>Закрепление:</vt:lpstr>
      <vt:lpstr>Примеры графических игр и прописей</vt:lpstr>
      <vt:lpstr>Использованная литература и рекомендованные пособия для развития графомоторных навыков:</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Dilya</dc:creator>
  <cp:lastModifiedBy>HOME</cp:lastModifiedBy>
  <cp:revision>26</cp:revision>
  <dcterms:created xsi:type="dcterms:W3CDTF">2020-04-24T09:39:09Z</dcterms:created>
  <dcterms:modified xsi:type="dcterms:W3CDTF">2023-01-27T08:40:50Z</dcterms:modified>
</cp:coreProperties>
</file>